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19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20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notesSlides/notesSlide21.xml" ContentType="application/vnd.openxmlformats-officedocument.presentationml.notesSlide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87"/>
  </p:notesMasterIdLst>
  <p:handoutMasterIdLst>
    <p:handoutMasterId r:id="rId88"/>
  </p:handoutMasterIdLst>
  <p:sldIdLst>
    <p:sldId id="256" r:id="rId2"/>
    <p:sldId id="701" r:id="rId3"/>
    <p:sldId id="787" r:id="rId4"/>
    <p:sldId id="788" r:id="rId5"/>
    <p:sldId id="789" r:id="rId6"/>
    <p:sldId id="790" r:id="rId7"/>
    <p:sldId id="791" r:id="rId8"/>
    <p:sldId id="703" r:id="rId9"/>
    <p:sldId id="716" r:id="rId10"/>
    <p:sldId id="697" r:id="rId11"/>
    <p:sldId id="767" r:id="rId12"/>
    <p:sldId id="704" r:id="rId13"/>
    <p:sldId id="705" r:id="rId14"/>
    <p:sldId id="706" r:id="rId15"/>
    <p:sldId id="707" r:id="rId16"/>
    <p:sldId id="768" r:id="rId17"/>
    <p:sldId id="759" r:id="rId18"/>
    <p:sldId id="760" r:id="rId19"/>
    <p:sldId id="769" r:id="rId20"/>
    <p:sldId id="761" r:id="rId21"/>
    <p:sldId id="762" r:id="rId22"/>
    <p:sldId id="770" r:id="rId23"/>
    <p:sldId id="763" r:id="rId24"/>
    <p:sldId id="764" r:id="rId25"/>
    <p:sldId id="771" r:id="rId26"/>
    <p:sldId id="765" r:id="rId27"/>
    <p:sldId id="766" r:id="rId28"/>
    <p:sldId id="772" r:id="rId29"/>
    <p:sldId id="717" r:id="rId30"/>
    <p:sldId id="773" r:id="rId31"/>
    <p:sldId id="774" r:id="rId32"/>
    <p:sldId id="775" r:id="rId33"/>
    <p:sldId id="776" r:id="rId34"/>
    <p:sldId id="777" r:id="rId35"/>
    <p:sldId id="708" r:id="rId36"/>
    <p:sldId id="710" r:id="rId37"/>
    <p:sldId id="778" r:id="rId38"/>
    <p:sldId id="711" r:id="rId39"/>
    <p:sldId id="712" r:id="rId40"/>
    <p:sldId id="713" r:id="rId41"/>
    <p:sldId id="714" r:id="rId42"/>
    <p:sldId id="718" r:id="rId43"/>
    <p:sldId id="779" r:id="rId44"/>
    <p:sldId id="780" r:id="rId45"/>
    <p:sldId id="781" r:id="rId46"/>
    <p:sldId id="782" r:id="rId47"/>
    <p:sldId id="719" r:id="rId48"/>
    <p:sldId id="673" r:id="rId49"/>
    <p:sldId id="729" r:id="rId50"/>
    <p:sldId id="671" r:id="rId51"/>
    <p:sldId id="720" r:id="rId52"/>
    <p:sldId id="733" r:id="rId53"/>
    <p:sldId id="734" r:id="rId54"/>
    <p:sldId id="735" r:id="rId55"/>
    <p:sldId id="683" r:id="rId56"/>
    <p:sldId id="721" r:id="rId57"/>
    <p:sldId id="736" r:id="rId58"/>
    <p:sldId id="737" r:id="rId59"/>
    <p:sldId id="738" r:id="rId60"/>
    <p:sldId id="722" r:id="rId61"/>
    <p:sldId id="739" r:id="rId62"/>
    <p:sldId id="740" r:id="rId63"/>
    <p:sldId id="741" r:id="rId64"/>
    <p:sldId id="715" r:id="rId65"/>
    <p:sldId id="742" r:id="rId66"/>
    <p:sldId id="743" r:id="rId67"/>
    <p:sldId id="744" r:id="rId68"/>
    <p:sldId id="745" r:id="rId69"/>
    <p:sldId id="746" r:id="rId70"/>
    <p:sldId id="747" r:id="rId71"/>
    <p:sldId id="748" r:id="rId72"/>
    <p:sldId id="749" r:id="rId73"/>
    <p:sldId id="750" r:id="rId74"/>
    <p:sldId id="751" r:id="rId75"/>
    <p:sldId id="752" r:id="rId76"/>
    <p:sldId id="753" r:id="rId77"/>
    <p:sldId id="754" r:id="rId78"/>
    <p:sldId id="755" r:id="rId79"/>
    <p:sldId id="756" r:id="rId80"/>
    <p:sldId id="757" r:id="rId81"/>
    <p:sldId id="758" r:id="rId82"/>
    <p:sldId id="783" r:id="rId83"/>
    <p:sldId id="698" r:id="rId84"/>
    <p:sldId id="784" r:id="rId85"/>
    <p:sldId id="785" r:id="rId86"/>
  </p:sldIdLst>
  <p:sldSz cx="12192000" cy="6858000"/>
  <p:notesSz cx="6858000" cy="9144000"/>
  <p:custDataLst>
    <p:tags r:id="rId8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687"/>
    <a:srgbClr val="C5C000"/>
    <a:srgbClr val="4BD0FF"/>
    <a:srgbClr val="7C35B1"/>
    <a:srgbClr val="E55037"/>
    <a:srgbClr val="15C52A"/>
    <a:srgbClr val="20E838"/>
    <a:srgbClr val="C96009"/>
    <a:srgbClr val="F97D09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89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gs" Target="tags/tag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FBB6-4DA3-BA38-915BEB903F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BB6-4DA3-BA38-915BEB903FD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FBB6-4DA3-BA38-915BEB903FD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BB6-4DA3-BA38-915BEB903FD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FBB6-4DA3-BA38-915BEB903FD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FBB6-4DA3-BA38-915BEB903FD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FBB6-4DA3-BA38-915BEB903FD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0.83730420348121937</c:v>
                </c:pt>
                <c:pt idx="1">
                  <c:v>0.73915871880504369</c:v>
                </c:pt>
                <c:pt idx="2">
                  <c:v>0.73736718143064173</c:v>
                </c:pt>
                <c:pt idx="3">
                  <c:v>0.70938651167761313</c:v>
                </c:pt>
                <c:pt idx="4">
                  <c:v>0.61594661072558632</c:v>
                </c:pt>
                <c:pt idx="5">
                  <c:v>0.61221152677101098</c:v>
                </c:pt>
                <c:pt idx="6">
                  <c:v>0.60433752331608692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BB6-4DA3-BA38-915BEB903F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FBB6-4DA3-BA38-915BEB903F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FBB6-4DA3-BA38-915BEB903FD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FBB6-4DA3-BA38-915BEB903FD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FBB6-4DA3-BA38-915BEB903FD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FBB6-4DA3-BA38-915BEB903FD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FBB6-4DA3-BA38-915BEB903FD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FBB6-4DA3-BA38-915BEB903FD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0.84221162713128095</c:v>
                </c:pt>
                <c:pt idx="1">
                  <c:v>0.83476195381325169</c:v>
                </c:pt>
                <c:pt idx="2">
                  <c:v>0.85588469009358992</c:v>
                </c:pt>
                <c:pt idx="3">
                  <c:v>0.91992735495516698</c:v>
                </c:pt>
                <c:pt idx="4">
                  <c:v>0.92266177621589107</c:v>
                </c:pt>
                <c:pt idx="5">
                  <c:v>0.9238000608856376</c:v>
                </c:pt>
                <c:pt idx="6">
                  <c:v>0.90001207946448125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FBB6-4DA3-BA38-915BEB903F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FBB6-4DA3-BA38-915BEB903F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FBB6-4DA3-BA38-915BEB903FD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FBB6-4DA3-BA38-915BEB903FD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FBB6-4DA3-BA38-915BEB903FD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FBB6-4DA3-BA38-915BEB903FD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FBB6-4DA3-BA38-915BEB903FD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FBB6-4DA3-BA38-915BEB903FD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0.50900877942051215</c:v>
                </c:pt>
                <c:pt idx="1">
                  <c:v>0.43592043127999902</c:v>
                </c:pt>
                <c:pt idx="2">
                  <c:v>0.40816082445456631</c:v>
                </c:pt>
                <c:pt idx="3">
                  <c:v>0.39325382554300442</c:v>
                </c:pt>
                <c:pt idx="4">
                  <c:v>0.33489302714965402</c:v>
                </c:pt>
                <c:pt idx="5">
                  <c:v>0.3264554574531644</c:v>
                </c:pt>
                <c:pt idx="6">
                  <c:v>0.29456971882074601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FBB6-4DA3-BA38-915BEB903FD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FBB6-4DA3-BA38-915BEB903F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FBB6-4DA3-BA38-915BEB903FD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FBB6-4DA3-BA38-915BEB903FD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FBB6-4DA3-BA38-915BEB903FD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FBB6-4DA3-BA38-915BEB903FD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FBB6-4DA3-BA38-915BEB903FD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FBB6-4DA3-BA38-915BEB903FD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0.97220176583353024</c:v>
                </c:pt>
                <c:pt idx="1">
                  <c:v>1.0660111750212931</c:v>
                </c:pt>
                <c:pt idx="2">
                  <c:v>1.001733110167808</c:v>
                </c:pt>
                <c:pt idx="3">
                  <c:v>0.79200166232437696</c:v>
                </c:pt>
                <c:pt idx="4">
                  <c:v>0.67440591312528397</c:v>
                </c:pt>
                <c:pt idx="5">
                  <c:v>0.73330037686821481</c:v>
                </c:pt>
                <c:pt idx="6">
                  <c:v>0.75248058289559461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FBB6-4DA3-BA38-915BEB903F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239.4k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80C3-4A87-8AC0-1A14050E63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239.4k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0C3-4A87-8AC0-1A14050E63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239.4k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80C3-4A87-8AC0-1A14050E63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239.4k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80C3-4A87-8AC0-1A14050E638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239.4k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0C3-4A87-8AC0-1A14050E638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239.4k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80C3-4A87-8AC0-1A14050E638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239.4k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0C3-4A87-8AC0-1A14050E638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239380</c:v>
                </c:pt>
                <c:pt idx="1">
                  <c:v>239380</c:v>
                </c:pt>
                <c:pt idx="2">
                  <c:v>239380</c:v>
                </c:pt>
                <c:pt idx="3">
                  <c:v>239380</c:v>
                </c:pt>
                <c:pt idx="4">
                  <c:v>239380</c:v>
                </c:pt>
                <c:pt idx="5">
                  <c:v>239380</c:v>
                </c:pt>
                <c:pt idx="6">
                  <c:v>239380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0C3-4A87-8AC0-1A14050E63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130.8k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80C3-4A87-8AC0-1A14050E63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130.8k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80C3-4A87-8AC0-1A14050E63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130.8k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80C3-4A87-8AC0-1A14050E63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130.8k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80C3-4A87-8AC0-1A14050E638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130.8k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80C3-4A87-8AC0-1A14050E638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130.8k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80C3-4A87-8AC0-1A14050E638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130.8k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80C3-4A87-8AC0-1A14050E638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130764</c:v>
                </c:pt>
                <c:pt idx="1">
                  <c:v>130764</c:v>
                </c:pt>
                <c:pt idx="2">
                  <c:v>130764</c:v>
                </c:pt>
                <c:pt idx="3">
                  <c:v>130764</c:v>
                </c:pt>
                <c:pt idx="4">
                  <c:v>130764</c:v>
                </c:pt>
                <c:pt idx="5">
                  <c:v>130764</c:v>
                </c:pt>
                <c:pt idx="6">
                  <c:v>130764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80C3-4A87-8AC0-1A14050E63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83.1k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80C3-4A87-8AC0-1A14050E63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83.1k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80C3-4A87-8AC0-1A14050E63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83.1k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80C3-4A87-8AC0-1A14050E63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83.1k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80C3-4A87-8AC0-1A14050E638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83.1k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80C3-4A87-8AC0-1A14050E638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83.1k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80C3-4A87-8AC0-1A14050E638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83.1k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80C3-4A87-8AC0-1A14050E638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83110</c:v>
                </c:pt>
                <c:pt idx="1">
                  <c:v>83110</c:v>
                </c:pt>
                <c:pt idx="2">
                  <c:v>83110</c:v>
                </c:pt>
                <c:pt idx="3">
                  <c:v>83110</c:v>
                </c:pt>
                <c:pt idx="4">
                  <c:v>83110</c:v>
                </c:pt>
                <c:pt idx="5">
                  <c:v>83110</c:v>
                </c:pt>
                <c:pt idx="6">
                  <c:v>83110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80C3-4A87-8AC0-1A14050E6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7663-4581-9AB7-A3FA672F984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7663-4581-9AB7-A3FA672F984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7663-4581-9AB7-A3FA672F984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7663-4581-9AB7-A3FA672F984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7663-4581-9AB7-A3FA672F984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7663-4581-9AB7-A3FA672F984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7663-4581-9AB7-A3FA672F984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1.857142857142857</c:v>
                </c:pt>
                <c:pt idx="1">
                  <c:v>1.285714285714286</c:v>
                </c:pt>
                <c:pt idx="2">
                  <c:v>1.142857142857143</c:v>
                </c:pt>
                <c:pt idx="3">
                  <c:v>1.285714285714286</c:v>
                </c:pt>
                <c:pt idx="4">
                  <c:v>1.428571428571429</c:v>
                </c:pt>
                <c:pt idx="5">
                  <c:v>1.714285714285714</c:v>
                </c:pt>
                <c:pt idx="6">
                  <c:v>1.857142857142857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663-4581-9AB7-A3FA672F98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7663-4581-9AB7-A3FA672F984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7663-4581-9AB7-A3FA672F984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7663-4581-9AB7-A3FA672F984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7663-4581-9AB7-A3FA672F984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7663-4581-9AB7-A3FA672F984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7663-4581-9AB7-A3FA672F984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7663-4581-9AB7-A3FA672F984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12</c:v>
                </c:pt>
                <c:pt idx="1">
                  <c:v>11.428571428571431</c:v>
                </c:pt>
                <c:pt idx="2">
                  <c:v>8.5714285714285712</c:v>
                </c:pt>
                <c:pt idx="3">
                  <c:v>7.5714285714285712</c:v>
                </c:pt>
                <c:pt idx="4">
                  <c:v>7.4285714285714288</c:v>
                </c:pt>
                <c:pt idx="5">
                  <c:v>6.8571428571428568</c:v>
                </c:pt>
                <c:pt idx="6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663-4581-9AB7-A3FA672F98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7663-4581-9AB7-A3FA672F984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7663-4581-9AB7-A3FA672F984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7663-4581-9AB7-A3FA672F984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7663-4581-9AB7-A3FA672F984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7663-4581-9AB7-A3FA672F984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7663-4581-9AB7-A3FA672F984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7663-4581-9AB7-A3FA672F984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10.428571428571431</c:v>
                </c:pt>
                <c:pt idx="1">
                  <c:v>11.142857142857141</c:v>
                </c:pt>
                <c:pt idx="2">
                  <c:v>10.571428571428569</c:v>
                </c:pt>
                <c:pt idx="3">
                  <c:v>11.571428571428569</c:v>
                </c:pt>
                <c:pt idx="4">
                  <c:v>9.8571428571428577</c:v>
                </c:pt>
                <c:pt idx="5">
                  <c:v>8</c:v>
                </c:pt>
                <c:pt idx="6">
                  <c:v>7.1428571428571432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663-4581-9AB7-A3FA672F98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910.2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3E7E-49F0-BF7C-71C2FC0636D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1,078.1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E7E-49F0-BF7C-71C2FC0636D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1,063.4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E7E-49F0-BF7C-71C2FC0636D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925.0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E7E-49F0-BF7C-71C2FC0636D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1,043.2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E7E-49F0-BF7C-71C2FC0636D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1,158.8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E7E-49F0-BF7C-71C2FC0636D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1,078.5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3E7E-49F0-BF7C-71C2FC0636D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910.15384615384619</c:v>
                </c:pt>
                <c:pt idx="1">
                  <c:v>1078.1111111111111</c:v>
                </c:pt>
                <c:pt idx="2">
                  <c:v>1063.375</c:v>
                </c:pt>
                <c:pt idx="3">
                  <c:v>925</c:v>
                </c:pt>
                <c:pt idx="4">
                  <c:v>1043.2</c:v>
                </c:pt>
                <c:pt idx="5">
                  <c:v>1158.75</c:v>
                </c:pt>
                <c:pt idx="6">
                  <c:v>1078.461538461539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E7E-49F0-BF7C-71C2FC0636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400.2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3E7E-49F0-BF7C-71C2FC0636D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390.9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3E7E-49F0-BF7C-71C2FC0636D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402.4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3E7E-49F0-BF7C-71C2FC0636D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467.6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3E7E-49F0-BF7C-71C2FC0636D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482.7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3E7E-49F0-BF7C-71C2FC0636D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474.4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3E7E-49F0-BF7C-71C2FC0636D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461.2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3E7E-49F0-BF7C-71C2FC0636D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400.22619047619048</c:v>
                </c:pt>
                <c:pt idx="1">
                  <c:v>390.9375</c:v>
                </c:pt>
                <c:pt idx="2">
                  <c:v>402.41666666666669</c:v>
                </c:pt>
                <c:pt idx="3">
                  <c:v>467.56603773584908</c:v>
                </c:pt>
                <c:pt idx="4">
                  <c:v>482.71153846153851</c:v>
                </c:pt>
                <c:pt idx="5">
                  <c:v>474.375</c:v>
                </c:pt>
                <c:pt idx="6">
                  <c:v>461.18367346938783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E7E-49F0-BF7C-71C2FC0636D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828.3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3E7E-49F0-BF7C-71C2FC0636D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797.4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3E7E-49F0-BF7C-71C2FC0636D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789.8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3E7E-49F0-BF7C-71C2FC0636D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746.9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3E7E-49F0-BF7C-71C2FC0636D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775.0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3E7E-49F0-BF7C-71C2FC0636D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752.3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3E7E-49F0-BF7C-71C2FC0636D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869.3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3E7E-49F0-BF7C-71C2FC0636D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828.27397260273972</c:v>
                </c:pt>
                <c:pt idx="1">
                  <c:v>797.42307692307691</c:v>
                </c:pt>
                <c:pt idx="2">
                  <c:v>789.79729729729729</c:v>
                </c:pt>
                <c:pt idx="3">
                  <c:v>746.91358024691363</c:v>
                </c:pt>
                <c:pt idx="4">
                  <c:v>775.02898550724638</c:v>
                </c:pt>
                <c:pt idx="5">
                  <c:v>752.33928571428567</c:v>
                </c:pt>
                <c:pt idx="6">
                  <c:v>869.28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3E7E-49F0-BF7C-71C2FC0636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B294-4F50-907D-D63C471F092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B294-4F50-907D-D63C471F092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B294-4F50-907D-D63C471F092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B294-4F50-907D-D63C471F092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B294-4F50-907D-D63C471F092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B294-4F50-907D-D63C471F092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B294-4F50-907D-D63C471F092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1.4307619047619049</c:v>
                </c:pt>
                <c:pt idx="1">
                  <c:v>1.248428571428571</c:v>
                </c:pt>
                <c:pt idx="2">
                  <c:v>1.2107142857142861</c:v>
                </c:pt>
                <c:pt idx="3">
                  <c:v>1.151761904761905</c:v>
                </c:pt>
                <c:pt idx="4">
                  <c:v>0.92966666666666675</c:v>
                </c:pt>
                <c:pt idx="5">
                  <c:v>0.81871428571428573</c:v>
                </c:pt>
                <c:pt idx="6">
                  <c:v>0.78514285714285725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294-4F50-907D-D63C471F09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B294-4F50-907D-D63C471F092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B294-4F50-907D-D63C471F092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B294-4F50-907D-D63C471F092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B294-4F50-907D-D63C471F092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B294-4F50-907D-D63C471F092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B294-4F50-907D-D63C471F092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B294-4F50-907D-D63C471F092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0.1173708920187794</c:v>
                </c:pt>
                <c:pt idx="1">
                  <c:v>0.1106192711826515</c:v>
                </c:pt>
                <c:pt idx="2">
                  <c:v>9.0207914151576127E-2</c:v>
                </c:pt>
                <c:pt idx="3">
                  <c:v>8.3232729711602935E-2</c:v>
                </c:pt>
                <c:pt idx="4">
                  <c:v>8.2942097026604072E-2</c:v>
                </c:pt>
                <c:pt idx="5">
                  <c:v>7.4670243684328189E-2</c:v>
                </c:pt>
                <c:pt idx="6">
                  <c:v>7.0847306058573659E-2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294-4F50-907D-D63C471F09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B294-4F50-907D-D63C471F092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B294-4F50-907D-D63C471F092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B294-4F50-907D-D63C471F092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B294-4F50-907D-D63C471F092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B294-4F50-907D-D63C471F092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B294-4F50-907D-D63C471F092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B294-4F50-907D-D63C471F092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0.19020813623462629</c:v>
                </c:pt>
                <c:pt idx="1">
                  <c:v>0.21239356669820239</c:v>
                </c:pt>
                <c:pt idx="2">
                  <c:v>0.20241248817407759</c:v>
                </c:pt>
                <c:pt idx="3">
                  <c:v>0.1697256385998108</c:v>
                </c:pt>
                <c:pt idx="4">
                  <c:v>0.1506149479659413</c:v>
                </c:pt>
                <c:pt idx="5">
                  <c:v>0.13311258278145699</c:v>
                </c:pt>
                <c:pt idx="6">
                  <c:v>0.1227530747398297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B294-4F50-907D-D63C471F0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300.0k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1E13-4A95-947A-D98EE114E9D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300.0k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1E13-4A95-947A-D98EE114E9D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300.0k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1E13-4A95-947A-D98EE114E9D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300.0k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1E13-4A95-947A-D98EE114E9D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300.0k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1E13-4A95-947A-D98EE114E9D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300.0k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1E13-4A95-947A-D98EE114E9D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300.0k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1E13-4A95-947A-D98EE114E9D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300000</c:v>
                </c:pt>
                <c:pt idx="1">
                  <c:v>300000</c:v>
                </c:pt>
                <c:pt idx="2">
                  <c:v>300000</c:v>
                </c:pt>
                <c:pt idx="3">
                  <c:v>300000</c:v>
                </c:pt>
                <c:pt idx="4">
                  <c:v>300000</c:v>
                </c:pt>
                <c:pt idx="5">
                  <c:v>300000</c:v>
                </c:pt>
                <c:pt idx="6">
                  <c:v>300000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E13-4A95-947A-D98EE114E9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639.0k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1E13-4A95-947A-D98EE114E9D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639.0k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1E13-4A95-947A-D98EE114E9D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639.0k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1E13-4A95-947A-D98EE114E9D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639.0k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1E13-4A95-947A-D98EE114E9D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639.0k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1E13-4A95-947A-D98EE114E9D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639.0k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1E13-4A95-947A-D98EE114E9D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639.0k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1E13-4A95-947A-D98EE114E9D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639000</c:v>
                </c:pt>
                <c:pt idx="1">
                  <c:v>639000</c:v>
                </c:pt>
                <c:pt idx="2">
                  <c:v>639000</c:v>
                </c:pt>
                <c:pt idx="3">
                  <c:v>639000</c:v>
                </c:pt>
                <c:pt idx="4">
                  <c:v>639000</c:v>
                </c:pt>
                <c:pt idx="5">
                  <c:v>639000</c:v>
                </c:pt>
                <c:pt idx="6">
                  <c:v>639000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1E13-4A95-947A-D98EE114E9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302000</c:v>
                </c:pt>
                <c:pt idx="1">
                  <c:v>302000</c:v>
                </c:pt>
                <c:pt idx="2">
                  <c:v>302000</c:v>
                </c:pt>
                <c:pt idx="3">
                  <c:v>302000</c:v>
                </c:pt>
                <c:pt idx="4">
                  <c:v>302000</c:v>
                </c:pt>
                <c:pt idx="5">
                  <c:v>302000</c:v>
                </c:pt>
                <c:pt idx="6">
                  <c:v>302000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1E13-4A95-947A-D98EE114E9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664E-4B42-B7FB-E1CBA1E1E03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64E-4B42-B7FB-E1CBA1E1E03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664E-4B42-B7FB-E1CBA1E1E03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664E-4B42-B7FB-E1CBA1E1E03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664E-4B42-B7FB-E1CBA1E1E03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664E-4B42-B7FB-E1CBA1E1E03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664E-4B42-B7FB-E1CBA1E1E03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11.142857142857141</c:v>
                </c:pt>
                <c:pt idx="1">
                  <c:v>10.28571428571429</c:v>
                </c:pt>
                <c:pt idx="2">
                  <c:v>10.571428571428569</c:v>
                </c:pt>
                <c:pt idx="3">
                  <c:v>9.5714285714285712</c:v>
                </c:pt>
                <c:pt idx="4">
                  <c:v>8.7142857142857135</c:v>
                </c:pt>
                <c:pt idx="5">
                  <c:v>7.8571428571428568</c:v>
                </c:pt>
                <c:pt idx="6">
                  <c:v>7.2857142857142856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64E-4B42-B7FB-E1CBA1E1E0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664E-4B42-B7FB-E1CBA1E1E03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664E-4B42-B7FB-E1CBA1E1E03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664E-4B42-B7FB-E1CBA1E1E03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664E-4B42-B7FB-E1CBA1E1E03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664E-4B42-B7FB-E1CBA1E1E03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664E-4B42-B7FB-E1CBA1E1E03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664E-4B42-B7FB-E1CBA1E1E03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6</c:v>
                </c:pt>
                <c:pt idx="1">
                  <c:v>5.4285714285714288</c:v>
                </c:pt>
                <c:pt idx="2">
                  <c:v>4.2857142857142856</c:v>
                </c:pt>
                <c:pt idx="3">
                  <c:v>4.5714285714285712</c:v>
                </c:pt>
                <c:pt idx="4">
                  <c:v>4.4285714285714288</c:v>
                </c:pt>
                <c:pt idx="5">
                  <c:v>4.2857142857142856</c:v>
                </c:pt>
                <c:pt idx="6">
                  <c:v>4.2857142857142856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664E-4B42-B7FB-E1CBA1E1E0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664E-4B42-B7FB-E1CBA1E1E03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664E-4B42-B7FB-E1CBA1E1E03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664E-4B42-B7FB-E1CBA1E1E03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664E-4B42-B7FB-E1CBA1E1E03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664E-4B42-B7FB-E1CBA1E1E03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664E-4B42-B7FB-E1CBA1E1E03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664E-4B42-B7FB-E1CBA1E1E03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2.714285714285714</c:v>
                </c:pt>
                <c:pt idx="1">
                  <c:v>2.8571428571428572</c:v>
                </c:pt>
                <c:pt idx="2">
                  <c:v>2.714285714285714</c:v>
                </c:pt>
                <c:pt idx="3">
                  <c:v>2.714285714285714</c:v>
                </c:pt>
                <c:pt idx="4">
                  <c:v>2.4285714285714279</c:v>
                </c:pt>
                <c:pt idx="5">
                  <c:v>2.5714285714285721</c:v>
                </c:pt>
                <c:pt idx="6">
                  <c:v>2.8571428571428572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664E-4B42-B7FB-E1CBA1E1E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385.2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3DD7-49B2-8BF4-3CBB4B3D58E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364.1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DD7-49B2-8BF4-3CBB4B3D58E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343.6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DD7-49B2-8BF4-3CBB4B3D58E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361.0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DD7-49B2-8BF4-3CBB4B3D58E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320.0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DD7-49B2-8BF4-3CBB4B3D58E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312.6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DD7-49B2-8BF4-3CBB4B3D58E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323.3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3DD7-49B2-8BF4-3CBB4B3D58E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385.20512820512818</c:v>
                </c:pt>
                <c:pt idx="1">
                  <c:v>364.125</c:v>
                </c:pt>
                <c:pt idx="2">
                  <c:v>343.58108108108109</c:v>
                </c:pt>
                <c:pt idx="3">
                  <c:v>361</c:v>
                </c:pt>
                <c:pt idx="4">
                  <c:v>320.04918032786878</c:v>
                </c:pt>
                <c:pt idx="5">
                  <c:v>312.60000000000002</c:v>
                </c:pt>
                <c:pt idx="6">
                  <c:v>323.29411764705878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DD7-49B2-8BF4-3CBB4B3D58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125.0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3DD7-49B2-8BF4-3CBB4B3D58E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130.2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3DD7-49B2-8BF4-3CBB4B3D58E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134.5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3DD7-49B2-8BF4-3CBB4B3D58E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116.3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3DD7-49B2-8BF4-3CBB4B3D58E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119.7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3DD7-49B2-8BF4-3CBB4B3D58E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3DD7-49B2-8BF4-3CBB4B3D58E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105.6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3DD7-49B2-8BF4-3CBB4B3D58E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125</c:v>
                </c:pt>
                <c:pt idx="1">
                  <c:v>130.21052631578951</c:v>
                </c:pt>
                <c:pt idx="2">
                  <c:v>134.5</c:v>
                </c:pt>
                <c:pt idx="3">
                  <c:v>116.34375</c:v>
                </c:pt>
                <c:pt idx="4">
                  <c:v>119.6774193548387</c:v>
                </c:pt>
                <c:pt idx="5">
                  <c:v>111.3333333333333</c:v>
                </c:pt>
                <c:pt idx="6">
                  <c:v>105.6333333333333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DD7-49B2-8BF4-3CBB4B3D58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211.6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3DD7-49B2-8BF4-3CBB4B3D58E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224.5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3DD7-49B2-8BF4-3CBB4B3D58E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225.2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3DD7-49B2-8BF4-3CBB4B3D58E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188.8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3DD7-49B2-8BF4-3CBB4B3D58E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187.3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3DD7-49B2-8BF4-3CBB4B3D58E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156.3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3DD7-49B2-8BF4-3CBB4B3D58E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129.8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3DD7-49B2-8BF4-3CBB4B3D58E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211.63157894736841</c:v>
                </c:pt>
                <c:pt idx="1">
                  <c:v>224.5</c:v>
                </c:pt>
                <c:pt idx="2">
                  <c:v>225.21052631578951</c:v>
                </c:pt>
                <c:pt idx="3">
                  <c:v>188.84210526315789</c:v>
                </c:pt>
                <c:pt idx="4">
                  <c:v>187.29411764705881</c:v>
                </c:pt>
                <c:pt idx="5">
                  <c:v>156.33333333333329</c:v>
                </c:pt>
                <c:pt idx="6">
                  <c:v>129.75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3DD7-49B2-8BF4-3CBB4B3D5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19A5-458D-8989-B7C1130615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19A5-458D-8989-B7C1130615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19A5-458D-8989-B7C1130615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19A5-458D-8989-B7C1130615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19A5-458D-8989-B7C1130615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19A5-458D-8989-B7C1130615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19A5-458D-8989-B7C1130615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0.56829485488037135</c:v>
                </c:pt>
                <c:pt idx="1">
                  <c:v>0.48651315816257712</c:v>
                </c:pt>
                <c:pt idx="2">
                  <c:v>0.5340074469872379</c:v>
                </c:pt>
                <c:pt idx="3">
                  <c:v>1.06588795656044</c:v>
                </c:pt>
                <c:pt idx="4">
                  <c:v>1.757055158252169</c:v>
                </c:pt>
                <c:pt idx="5">
                  <c:v>2.356753339729547</c:v>
                </c:pt>
                <c:pt idx="6">
                  <c:v>2.8862234483548899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9A5-458D-8989-B7C1130615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19A5-458D-8989-B7C1130615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19A5-458D-8989-B7C1130615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19A5-458D-8989-B7C1130615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19A5-458D-8989-B7C1130615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19A5-458D-8989-B7C1130615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19A5-458D-8989-B7C1130615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19A5-458D-8989-B7C1130615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0.3828341578168683</c:v>
                </c:pt>
                <c:pt idx="1">
                  <c:v>0.3828341578168683</c:v>
                </c:pt>
                <c:pt idx="2">
                  <c:v>0.41792720178295267</c:v>
                </c:pt>
                <c:pt idx="3">
                  <c:v>0.39752128163652639</c:v>
                </c:pt>
                <c:pt idx="4">
                  <c:v>0.36815587089557089</c:v>
                </c:pt>
                <c:pt idx="5">
                  <c:v>0.36354101092832958</c:v>
                </c:pt>
                <c:pt idx="6">
                  <c:v>0.34143013715944631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19A5-458D-8989-B7C1130615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19A5-458D-8989-B7C1130615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19A5-458D-8989-B7C1130615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19A5-458D-8989-B7C1130615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19A5-458D-8989-B7C1130615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19A5-458D-8989-B7C1130615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19A5-458D-8989-B7C1130615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19A5-458D-8989-B7C1130615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1.589277606002292</c:v>
                </c:pt>
                <c:pt idx="1">
                  <c:v>1.495783313552415</c:v>
                </c:pt>
                <c:pt idx="2">
                  <c:v>1.3007516711108329</c:v>
                </c:pt>
                <c:pt idx="3">
                  <c:v>1.2889899927366639</c:v>
                </c:pt>
                <c:pt idx="4">
                  <c:v>1.962297459176596</c:v>
                </c:pt>
                <c:pt idx="5">
                  <c:v>1.9702452464666029</c:v>
                </c:pt>
                <c:pt idx="6">
                  <c:v>2.026257388390972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19A5-458D-8989-B7C11306155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19A5-458D-8989-B7C1130615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19A5-458D-8989-B7C1130615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19A5-458D-8989-B7C1130615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19A5-458D-8989-B7C1130615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19A5-458D-8989-B7C1130615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19A5-458D-8989-B7C1130615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19A5-458D-8989-B7C1130615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1.3855259314015851</c:v>
                </c:pt>
                <c:pt idx="1">
                  <c:v>1.4223090915253469</c:v>
                </c:pt>
                <c:pt idx="2">
                  <c:v>1.4794932671806731</c:v>
                </c:pt>
                <c:pt idx="3">
                  <c:v>1.4457767154042189</c:v>
                </c:pt>
                <c:pt idx="4">
                  <c:v>1.259585168590829</c:v>
                </c:pt>
                <c:pt idx="5">
                  <c:v>1.165668214219538</c:v>
                </c:pt>
                <c:pt idx="6">
                  <c:v>1.085656629373517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19A5-458D-8989-B7C11306155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19A5-458D-8989-B7C1130615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19A5-458D-8989-B7C1130615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19A5-458D-8989-B7C1130615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19A5-458D-8989-B7C1130615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19A5-458D-8989-B7C1130615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19A5-458D-8989-B7C1130615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19A5-458D-8989-B7C1130615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0.2226816504614805</c:v>
                </c:pt>
                <c:pt idx="1">
                  <c:v>0.2226816504614805</c:v>
                </c:pt>
                <c:pt idx="2">
                  <c:v>0.12519379900244329</c:v>
                </c:pt>
                <c:pt idx="3">
                  <c:v>0.121526830578119</c:v>
                </c:pt>
                <c:pt idx="4">
                  <c:v>3.7158102663059168E-2</c:v>
                </c:pt>
                <c:pt idx="5">
                  <c:v>3.7158102663059168E-2</c:v>
                </c:pt>
                <c:pt idx="6">
                  <c:v>3.7158102663059168E-2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19A5-458D-8989-B7C11306155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008080"/>
              </a:solidFill>
            </a:ln>
          </c:spPr>
          <c:marker>
            <c:symbol val="circle"/>
            <c:size val="5"/>
            <c:spPr>
              <a:solidFill>
                <a:srgbClr val="008080"/>
              </a:solidFill>
              <a:ln w="19050">
                <a:solidFill>
                  <a:srgbClr val="00808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0.37392875352703842</c:v>
                </c:pt>
                <c:pt idx="1">
                  <c:v>0.36468218974101468</c:v>
                </c:pt>
                <c:pt idx="2">
                  <c:v>0.32219330284558312</c:v>
                </c:pt>
                <c:pt idx="3">
                  <c:v>0.33628478162089032</c:v>
                </c:pt>
                <c:pt idx="4">
                  <c:v>0.233122086347131</c:v>
                </c:pt>
                <c:pt idx="5">
                  <c:v>0.2236910698535976</c:v>
                </c:pt>
                <c:pt idx="6">
                  <c:v>0.28759776442900559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19A5-458D-8989-B7C11306155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0.14539036360288751</c:v>
                </c:pt>
                <c:pt idx="1">
                  <c:v>0.1288369331836321</c:v>
                </c:pt>
                <c:pt idx="2">
                  <c:v>0.10312742242293881</c:v>
                </c:pt>
                <c:pt idx="3">
                  <c:v>0.12112098022801859</c:v>
                </c:pt>
                <c:pt idx="4">
                  <c:v>0.12699447468206401</c:v>
                </c:pt>
                <c:pt idx="5">
                  <c:v>0.10911063193681959</c:v>
                </c:pt>
                <c:pt idx="6">
                  <c:v>0.11493290862013569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7-19A5-458D-8989-B7C113061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5.3M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3257-40E5-9A94-C3C86D535B1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5.3M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257-40E5-9A94-C3C86D535B1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5.3M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257-40E5-9A94-C3C86D535B1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5.3M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257-40E5-9A94-C3C86D535B1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5.3M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257-40E5-9A94-C3C86D535B1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5.3M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257-40E5-9A94-C3C86D535B1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5.3M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3257-40E5-9A94-C3C86D535B1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5265957</c:v>
                </c:pt>
                <c:pt idx="1">
                  <c:v>5265957</c:v>
                </c:pt>
                <c:pt idx="2">
                  <c:v>5265957</c:v>
                </c:pt>
                <c:pt idx="3">
                  <c:v>5265957</c:v>
                </c:pt>
                <c:pt idx="4">
                  <c:v>5265957</c:v>
                </c:pt>
                <c:pt idx="5">
                  <c:v>5265957</c:v>
                </c:pt>
                <c:pt idx="6">
                  <c:v>5265957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257-40E5-9A94-C3C86D535B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2.2M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3257-40E5-9A94-C3C86D535B1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2.2M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3257-40E5-9A94-C3C86D535B1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2.2M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3257-40E5-9A94-C3C86D535B1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2.2M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3257-40E5-9A94-C3C86D535B1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2.2M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3257-40E5-9A94-C3C86D535B1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2.2M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3257-40E5-9A94-C3C86D535B1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2.2M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3257-40E5-9A94-C3C86D535B1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2210743</c:v>
                </c:pt>
                <c:pt idx="1">
                  <c:v>2210743</c:v>
                </c:pt>
                <c:pt idx="2">
                  <c:v>2210743</c:v>
                </c:pt>
                <c:pt idx="3">
                  <c:v>2210743</c:v>
                </c:pt>
                <c:pt idx="4">
                  <c:v>2210743</c:v>
                </c:pt>
                <c:pt idx="5">
                  <c:v>2210743</c:v>
                </c:pt>
                <c:pt idx="6">
                  <c:v>2210743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257-40E5-9A94-C3C86D535B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793.3k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3257-40E5-9A94-C3C86D535B1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793.3k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3257-40E5-9A94-C3C86D535B1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793.3k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3257-40E5-9A94-C3C86D535B1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793.3k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3257-40E5-9A94-C3C86D535B1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793.3k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3257-40E5-9A94-C3C86D535B1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793.3k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3257-40E5-9A94-C3C86D535B1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793.3k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3257-40E5-9A94-C3C86D535B1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793257</c:v>
                </c:pt>
                <c:pt idx="1">
                  <c:v>793257</c:v>
                </c:pt>
                <c:pt idx="2">
                  <c:v>793257</c:v>
                </c:pt>
                <c:pt idx="3">
                  <c:v>793257</c:v>
                </c:pt>
                <c:pt idx="4">
                  <c:v>793257</c:v>
                </c:pt>
                <c:pt idx="5">
                  <c:v>793257</c:v>
                </c:pt>
                <c:pt idx="6">
                  <c:v>793257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3257-40E5-9A94-C3C86D535B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885047</c:v>
                </c:pt>
                <c:pt idx="1">
                  <c:v>885047</c:v>
                </c:pt>
                <c:pt idx="2">
                  <c:v>885047</c:v>
                </c:pt>
                <c:pt idx="3">
                  <c:v>885047</c:v>
                </c:pt>
                <c:pt idx="4">
                  <c:v>885047</c:v>
                </c:pt>
                <c:pt idx="5">
                  <c:v>885047</c:v>
                </c:pt>
                <c:pt idx="6">
                  <c:v>885047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3257-40E5-9A94-C3C86D535B1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400534</c:v>
                </c:pt>
                <c:pt idx="1">
                  <c:v>400534</c:v>
                </c:pt>
                <c:pt idx="2">
                  <c:v>400534</c:v>
                </c:pt>
                <c:pt idx="3">
                  <c:v>400534</c:v>
                </c:pt>
                <c:pt idx="4">
                  <c:v>400534</c:v>
                </c:pt>
                <c:pt idx="5">
                  <c:v>400534</c:v>
                </c:pt>
                <c:pt idx="6">
                  <c:v>400534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3257-40E5-9A94-C3C86D535B1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008080"/>
              </a:solidFill>
            </a:ln>
          </c:spPr>
          <c:marker>
            <c:symbol val="circle"/>
            <c:size val="5"/>
            <c:spPr>
              <a:solidFill>
                <a:srgbClr val="008080"/>
              </a:solidFill>
              <a:ln w="19050">
                <a:solidFill>
                  <a:srgbClr val="00808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3257-40E5-9A94-C3C86D535B1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3257-40E5-9A94-C3C86D535B1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3257-40E5-9A94-C3C86D535B1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3257-40E5-9A94-C3C86D535B1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3257-40E5-9A94-C3C86D535B1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3257-40E5-9A94-C3C86D535B1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239.2k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3257-40E5-9A94-C3C86D535B1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239223</c:v>
                </c:pt>
                <c:pt idx="1">
                  <c:v>239223</c:v>
                </c:pt>
                <c:pt idx="2">
                  <c:v>239223</c:v>
                </c:pt>
                <c:pt idx="3">
                  <c:v>239223</c:v>
                </c:pt>
                <c:pt idx="4">
                  <c:v>239223</c:v>
                </c:pt>
                <c:pt idx="5">
                  <c:v>239223</c:v>
                </c:pt>
                <c:pt idx="6">
                  <c:v>239223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3257-40E5-9A94-C3C86D535B1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269961</c:v>
                </c:pt>
                <c:pt idx="1">
                  <c:v>269961</c:v>
                </c:pt>
                <c:pt idx="2">
                  <c:v>269961</c:v>
                </c:pt>
                <c:pt idx="3">
                  <c:v>269961</c:v>
                </c:pt>
                <c:pt idx="4">
                  <c:v>269961</c:v>
                </c:pt>
                <c:pt idx="5">
                  <c:v>269961</c:v>
                </c:pt>
                <c:pt idx="6">
                  <c:v>269961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7-3257-40E5-9A94-C3C86D535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3EA7-4191-853B-6C8B73FD2C6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EA7-4191-853B-6C8B73FD2C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EA7-4191-853B-6C8B73FD2C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EA7-4191-853B-6C8B73FD2C6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EA7-4191-853B-6C8B73FD2C6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EA7-4191-853B-6C8B73FD2C6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14.3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3EA7-4191-853B-6C8B73FD2C6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2.5714285714285721</c:v>
                </c:pt>
                <c:pt idx="2">
                  <c:v>3</c:v>
                </c:pt>
                <c:pt idx="3">
                  <c:v>5.4285714285714288</c:v>
                </c:pt>
                <c:pt idx="4">
                  <c:v>8.1428571428571423</c:v>
                </c:pt>
                <c:pt idx="5">
                  <c:v>10.142857142857141</c:v>
                </c:pt>
                <c:pt idx="6">
                  <c:v>14.28571428571429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EA7-4191-853B-6C8B73FD2C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3EA7-4191-853B-6C8B73FD2C6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3EA7-4191-853B-6C8B73FD2C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3EA7-4191-853B-6C8B73FD2C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3EA7-4191-853B-6C8B73FD2C6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3EA7-4191-853B-6C8B73FD2C6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3EA7-4191-853B-6C8B73FD2C6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3EA7-4191-853B-6C8B73FD2C6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1.285714285714286</c:v>
                </c:pt>
                <c:pt idx="1">
                  <c:v>1.285714285714286</c:v>
                </c:pt>
                <c:pt idx="2">
                  <c:v>1.428571428571429</c:v>
                </c:pt>
                <c:pt idx="3">
                  <c:v>1.571428571428571</c:v>
                </c:pt>
                <c:pt idx="4">
                  <c:v>1.428571428571429</c:v>
                </c:pt>
                <c:pt idx="5">
                  <c:v>1.428571428571429</c:v>
                </c:pt>
                <c:pt idx="6">
                  <c:v>1.285714285714286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EA7-4191-853B-6C8B73FD2C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3.714285714285714</c:v>
                </c:pt>
                <c:pt idx="1">
                  <c:v>3.4285714285714279</c:v>
                </c:pt>
                <c:pt idx="2">
                  <c:v>3.285714285714286</c:v>
                </c:pt>
                <c:pt idx="3">
                  <c:v>3.714285714285714</c:v>
                </c:pt>
                <c:pt idx="4">
                  <c:v>4.4285714285714288</c:v>
                </c:pt>
                <c:pt idx="5">
                  <c:v>4.5714285714285712</c:v>
                </c:pt>
                <c:pt idx="6">
                  <c:v>4.4285714285714288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3EA7-4191-853B-6C8B73FD2C6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3EA7-4191-853B-6C8B73FD2C6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3EA7-4191-853B-6C8B73FD2C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3EA7-4191-853B-6C8B73FD2C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3EA7-4191-853B-6C8B73FD2C6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3EA7-4191-853B-6C8B73FD2C6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3EA7-4191-853B-6C8B73FD2C6F}"/>
                </c:ext>
              </c:extLst>
            </c:dLbl>
            <c:dLbl>
              <c:idx val="6"/>
              <c:layout>
                <c:manualLayout>
                  <c:x val="-3.0669523423719945E-2"/>
                  <c:y val="-6.123877372471298E-2"/>
                </c:manualLayout>
              </c:layout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4.9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3EA7-4191-853B-6C8B73FD2C6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5</c:v>
                </c:pt>
                <c:pt idx="1">
                  <c:v>4.5714285714285712</c:v>
                </c:pt>
                <c:pt idx="2">
                  <c:v>5</c:v>
                </c:pt>
                <c:pt idx="3">
                  <c:v>5.5714285714285712</c:v>
                </c:pt>
                <c:pt idx="4">
                  <c:v>4.8571428571428568</c:v>
                </c:pt>
                <c:pt idx="5">
                  <c:v>4.7142857142857144</c:v>
                </c:pt>
                <c:pt idx="6">
                  <c:v>4.8571428571428568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3EA7-4191-853B-6C8B73FD2C6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3EA7-4191-853B-6C8B73FD2C6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3EA7-4191-853B-6C8B73FD2C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3EA7-4191-853B-6C8B73FD2C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3EA7-4191-853B-6C8B73FD2C6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3EA7-4191-853B-6C8B73FD2C6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3EA7-4191-853B-6C8B73FD2C6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3EA7-4191-853B-6C8B73FD2C6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1.285714285714286</c:v>
                </c:pt>
                <c:pt idx="1">
                  <c:v>1.285714285714286</c:v>
                </c:pt>
                <c:pt idx="2">
                  <c:v>0.8571428571428571</c:v>
                </c:pt>
                <c:pt idx="3">
                  <c:v>1</c:v>
                </c:pt>
                <c:pt idx="4">
                  <c:v>0.42857142857142849</c:v>
                </c:pt>
                <c:pt idx="5">
                  <c:v>0.42857142857142849</c:v>
                </c:pt>
                <c:pt idx="6">
                  <c:v>0.42857142857142849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3EA7-4191-853B-6C8B73FD2C6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008080"/>
              </a:solidFill>
            </a:ln>
          </c:spPr>
          <c:marker>
            <c:symbol val="circle"/>
            <c:size val="5"/>
            <c:spPr>
              <a:solidFill>
                <a:srgbClr val="008080"/>
              </a:solidFill>
              <a:ln w="19050">
                <a:solidFill>
                  <a:srgbClr val="00808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3EA7-4191-853B-6C8B73FD2C6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3EA7-4191-853B-6C8B73FD2C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3EA7-4191-853B-6C8B73FD2C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3EA7-4191-853B-6C8B73FD2C6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3EA7-4191-853B-6C8B73FD2C6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3EA7-4191-853B-6C8B73FD2C6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3EA7-4191-853B-6C8B73FD2C6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3</c:v>
                </c:pt>
                <c:pt idx="1">
                  <c:v>2.5714285714285721</c:v>
                </c:pt>
                <c:pt idx="2">
                  <c:v>2.4285714285714279</c:v>
                </c:pt>
                <c:pt idx="3">
                  <c:v>2.4285714285714279</c:v>
                </c:pt>
                <c:pt idx="4">
                  <c:v>2</c:v>
                </c:pt>
                <c:pt idx="5">
                  <c:v>1.714285714285714</c:v>
                </c:pt>
                <c:pt idx="6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3EA7-4191-853B-6C8B73FD2C6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1.428571428571429</c:v>
                </c:pt>
                <c:pt idx="1">
                  <c:v>1.285714285714286</c:v>
                </c:pt>
                <c:pt idx="2">
                  <c:v>1</c:v>
                </c:pt>
                <c:pt idx="3">
                  <c:v>1.142857142857143</c:v>
                </c:pt>
                <c:pt idx="4">
                  <c:v>1.428571428571429</c:v>
                </c:pt>
                <c:pt idx="5">
                  <c:v>1.285714285714286</c:v>
                </c:pt>
                <c:pt idx="6">
                  <c:v>1.285714285714286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7-3EA7-4191-853B-6C8B73FD2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5223-45EF-86A8-6DDE6494B11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223-45EF-86A8-6DDE6494B11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223-45EF-86A8-6DDE6494B11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223-45EF-86A8-6DDE6494B11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5223-45EF-86A8-6DDE6494B11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5223-45EF-86A8-6DDE6494B11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5223-45EF-86A8-6DDE6494B11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1553342</c:v>
                </c:pt>
                <c:pt idx="1">
                  <c:v>1553342</c:v>
                </c:pt>
                <c:pt idx="2">
                  <c:v>1553342</c:v>
                </c:pt>
                <c:pt idx="3">
                  <c:v>1553342</c:v>
                </c:pt>
                <c:pt idx="4">
                  <c:v>1553342</c:v>
                </c:pt>
                <c:pt idx="5">
                  <c:v>1553342</c:v>
                </c:pt>
                <c:pt idx="6">
                  <c:v>1553342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223-45EF-86A8-6DDE6494B1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466.0k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5223-45EF-86A8-6DDE6494B11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466.0k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5223-45EF-86A8-6DDE6494B11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466.0k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5223-45EF-86A8-6DDE6494B11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466.0k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5223-45EF-86A8-6DDE6494B11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466.0k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5223-45EF-86A8-6DDE6494B11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466.0k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5223-45EF-86A8-6DDE6494B11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466.0k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5223-45EF-86A8-6DDE6494B11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465962</c:v>
                </c:pt>
                <c:pt idx="1">
                  <c:v>465962</c:v>
                </c:pt>
                <c:pt idx="2">
                  <c:v>465962</c:v>
                </c:pt>
                <c:pt idx="3">
                  <c:v>465962</c:v>
                </c:pt>
                <c:pt idx="4">
                  <c:v>465962</c:v>
                </c:pt>
                <c:pt idx="5">
                  <c:v>465962</c:v>
                </c:pt>
                <c:pt idx="6">
                  <c:v>465962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5223-45EF-86A8-6DDE6494B1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2.5M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5223-45EF-86A8-6DDE6494B11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2.5M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5223-45EF-86A8-6DDE6494B11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2.5M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5223-45EF-86A8-6DDE6494B11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2.5M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5223-45EF-86A8-6DDE6494B11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2.5M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5223-45EF-86A8-6DDE6494B11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2.5M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5223-45EF-86A8-6DDE6494B11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2.5M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5223-45EF-86A8-6DDE6494B11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2507968</c:v>
                </c:pt>
                <c:pt idx="1">
                  <c:v>2507968</c:v>
                </c:pt>
                <c:pt idx="2">
                  <c:v>2507968</c:v>
                </c:pt>
                <c:pt idx="3">
                  <c:v>2507968</c:v>
                </c:pt>
                <c:pt idx="4">
                  <c:v>2507968</c:v>
                </c:pt>
                <c:pt idx="5">
                  <c:v>2507968</c:v>
                </c:pt>
                <c:pt idx="6">
                  <c:v>2507968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5223-45EF-86A8-6DDE6494B11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125.1k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5223-45EF-86A8-6DDE6494B11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125.1k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5223-45EF-86A8-6DDE6494B11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125.1k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5223-45EF-86A8-6DDE6494B11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125.1k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5223-45EF-86A8-6DDE6494B11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125.1k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5223-45EF-86A8-6DDE6494B11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125.1k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5223-45EF-86A8-6DDE6494B11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125.1k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5223-45EF-86A8-6DDE6494B11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125129</c:v>
                </c:pt>
                <c:pt idx="1">
                  <c:v>125129</c:v>
                </c:pt>
                <c:pt idx="2">
                  <c:v>125129</c:v>
                </c:pt>
                <c:pt idx="3">
                  <c:v>125129</c:v>
                </c:pt>
                <c:pt idx="4">
                  <c:v>125129</c:v>
                </c:pt>
                <c:pt idx="5">
                  <c:v>125129</c:v>
                </c:pt>
                <c:pt idx="6">
                  <c:v>125129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5223-45EF-86A8-6DDE6494B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9,970.7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D129-4519-9066-7AA9943A26F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9,958.5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D129-4519-9066-7AA9943A26F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9,369.1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D129-4519-9066-7AA9943A26F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10,334.6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D129-4519-9066-7AA9943A26F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11,359.2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D129-4519-9066-7AA9943A26F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12,232.5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D129-4519-9066-7AA9943A26F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10,639.1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D129-4519-9066-7AA9943A26F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9970.7142857142862</c:v>
                </c:pt>
                <c:pt idx="1">
                  <c:v>9958.5</c:v>
                </c:pt>
                <c:pt idx="2">
                  <c:v>9369.1428571428569</c:v>
                </c:pt>
                <c:pt idx="3">
                  <c:v>10334.57894736842</c:v>
                </c:pt>
                <c:pt idx="4">
                  <c:v>11359.192982456139</c:v>
                </c:pt>
                <c:pt idx="5">
                  <c:v>12232.54929577465</c:v>
                </c:pt>
                <c:pt idx="6">
                  <c:v>10639.11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129-4519-9066-7AA9943A26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6,583.1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D129-4519-9066-7AA9943A26F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6,583.1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D129-4519-9066-7AA9943A26F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6,467.8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D129-4519-9066-7AA9943A26F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5,592.7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D129-4519-9066-7AA9943A26F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5,697.5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D129-4519-9066-7AA9943A26F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5,626.0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D129-4519-9066-7AA9943A26F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5,870.8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D129-4519-9066-7AA9943A26F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6583.1111111111113</c:v>
                </c:pt>
                <c:pt idx="1">
                  <c:v>6583.1111111111113</c:v>
                </c:pt>
                <c:pt idx="2">
                  <c:v>6467.8</c:v>
                </c:pt>
                <c:pt idx="3">
                  <c:v>5592.727272727273</c:v>
                </c:pt>
                <c:pt idx="4">
                  <c:v>5697.5</c:v>
                </c:pt>
                <c:pt idx="5">
                  <c:v>5626</c:v>
                </c:pt>
                <c:pt idx="6">
                  <c:v>5870.7777777777774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D129-4519-9066-7AA9943A26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3,392.4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D129-4519-9066-7AA9943A26F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3,459.5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D129-4519-9066-7AA9943A26F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3,139.4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D129-4519-9066-7AA9943A26F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2,752.1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D129-4519-9066-7AA9943A26F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3,514.0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D129-4519-9066-7AA9943A26F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3,418.8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D129-4519-9066-7AA9943A26F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3,629.5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D129-4519-9066-7AA9943A26F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3392.4230769230771</c:v>
                </c:pt>
                <c:pt idx="1">
                  <c:v>3459.5</c:v>
                </c:pt>
                <c:pt idx="2">
                  <c:v>3139.391304347826</c:v>
                </c:pt>
                <c:pt idx="3">
                  <c:v>2752.0769230769229</c:v>
                </c:pt>
                <c:pt idx="4">
                  <c:v>3514</c:v>
                </c:pt>
                <c:pt idx="5">
                  <c:v>3418.78125</c:v>
                </c:pt>
                <c:pt idx="6">
                  <c:v>3629.483870967742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D129-4519-9066-7AA9943A26F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2,452.7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D129-4519-9066-7AA9943A26F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2,753.8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D129-4519-9066-7AA9943A26F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2,619.0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D129-4519-9066-7AA9943A26F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2,296.8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D129-4519-9066-7AA9943A26F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2,295.3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D129-4519-9066-7AA9943A26F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2,188.5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D129-4519-9066-7AA9943A26F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1,978.2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D129-4519-9066-7AA9943A26F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2452.6857142857139</c:v>
                </c:pt>
                <c:pt idx="1">
                  <c:v>2753.84375</c:v>
                </c:pt>
                <c:pt idx="2">
                  <c:v>2619.028571428571</c:v>
                </c:pt>
                <c:pt idx="3">
                  <c:v>2296.8461538461538</c:v>
                </c:pt>
                <c:pt idx="4">
                  <c:v>2295.3235294117649</c:v>
                </c:pt>
                <c:pt idx="5">
                  <c:v>2188.484848484848</c:v>
                </c:pt>
                <c:pt idx="6">
                  <c:v>1978.2352941176471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D129-4519-9066-7AA9943A26F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693.9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D129-4519-9066-7AA9943A26F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693.9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D129-4519-9066-7AA9943A26F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585.2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D129-4519-9066-7AA9943A26F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486.9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D129-4519-9066-7AA9943A26F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347.3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D129-4519-9066-7AA9943A26F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347.3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D129-4519-9066-7AA9943A26F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347.3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D129-4519-9066-7AA9943A26F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693.88888888888891</c:v>
                </c:pt>
                <c:pt idx="1">
                  <c:v>693.88888888888891</c:v>
                </c:pt>
                <c:pt idx="2">
                  <c:v>585.16666666666663</c:v>
                </c:pt>
                <c:pt idx="3">
                  <c:v>486.85714285714278</c:v>
                </c:pt>
                <c:pt idx="4">
                  <c:v>347.33333333333331</c:v>
                </c:pt>
                <c:pt idx="5">
                  <c:v>347.33333333333331</c:v>
                </c:pt>
                <c:pt idx="6">
                  <c:v>347.33333333333331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D129-4519-9066-7AA9943A26F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008080"/>
              </a:solidFill>
            </a:ln>
          </c:spPr>
          <c:marker>
            <c:symbol val="circle"/>
            <c:size val="5"/>
            <c:spPr>
              <a:solidFill>
                <a:srgbClr val="008080"/>
              </a:solidFill>
              <a:ln w="19050">
                <a:solidFill>
                  <a:srgbClr val="00808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298.23809523809518</c:v>
                </c:pt>
                <c:pt idx="1">
                  <c:v>339.33333333333331</c:v>
                </c:pt>
                <c:pt idx="2">
                  <c:v>317.41176470588238</c:v>
                </c:pt>
                <c:pt idx="3">
                  <c:v>331.29411764705878</c:v>
                </c:pt>
                <c:pt idx="4">
                  <c:v>278.85714285714278</c:v>
                </c:pt>
                <c:pt idx="5">
                  <c:v>312.16666666666669</c:v>
                </c:pt>
                <c:pt idx="6">
                  <c:v>344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D129-4519-9066-7AA9943A26F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274.8</c:v>
                </c:pt>
                <c:pt idx="1">
                  <c:v>270.55555555555549</c:v>
                </c:pt>
                <c:pt idx="2">
                  <c:v>278.42857142857139</c:v>
                </c:pt>
                <c:pt idx="3">
                  <c:v>286.125</c:v>
                </c:pt>
                <c:pt idx="4">
                  <c:v>240</c:v>
                </c:pt>
                <c:pt idx="5">
                  <c:v>229.11111111111109</c:v>
                </c:pt>
                <c:pt idx="6">
                  <c:v>241.33333333333329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7-D129-4519-9066-7AA9943A26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57B-46D0-B4EF-F8E09430514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57B-46D0-B4EF-F8E09430514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57B-46D0-B4EF-F8E09430514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57B-46D0-B4EF-F8E09430514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57B-46D0-B4EF-F8E09430514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C57B-46D0-B4EF-F8E09430514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C57B-46D0-B4EF-F8E09430514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5.5403068898854421E-2</c:v>
                </c:pt>
                <c:pt idx="1">
                  <c:v>3.1912076994224707E-2</c:v>
                </c:pt>
                <c:pt idx="2">
                  <c:v>4.4793237171340983E-2</c:v>
                </c:pt>
                <c:pt idx="3">
                  <c:v>4.8703123267467098E-2</c:v>
                </c:pt>
                <c:pt idx="4">
                  <c:v>6.5374511273065802E-2</c:v>
                </c:pt>
                <c:pt idx="5">
                  <c:v>5.3068743137385709E-2</c:v>
                </c:pt>
                <c:pt idx="6">
                  <c:v>6.7395217160530305E-2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57B-46D0-B4EF-F8E0943051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6.4691303079903048E-2</c:v>
                </c:pt>
                <c:pt idx="1">
                  <c:v>6.4691303079903048E-2</c:v>
                </c:pt>
                <c:pt idx="2">
                  <c:v>6.4691303079903048E-2</c:v>
                </c:pt>
                <c:pt idx="3">
                  <c:v>5.4372965577906787E-2</c:v>
                </c:pt>
                <c:pt idx="4">
                  <c:v>5.4372965577906787E-2</c:v>
                </c:pt>
                <c:pt idx="5">
                  <c:v>5.4372965577906787E-2</c:v>
                </c:pt>
                <c:pt idx="6">
                  <c:v>5.4372965577906787E-2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C57B-46D0-B4EF-F8E0943051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C57B-46D0-B4EF-F8E09430514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C57B-46D0-B4EF-F8E09430514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C57B-46D0-B4EF-F8E09430514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C57B-46D0-B4EF-F8E09430514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C57B-46D0-B4EF-F8E09430514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C57B-46D0-B4EF-F8E09430514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C57B-46D0-B4EF-F8E09430514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1.2571194612374481</c:v>
                </c:pt>
                <c:pt idx="1">
                  <c:v>1.500443751314581</c:v>
                </c:pt>
                <c:pt idx="2">
                  <c:v>1.3777837058621349</c:v>
                </c:pt>
                <c:pt idx="3">
                  <c:v>1.6031543244307369</c:v>
                </c:pt>
                <c:pt idx="4">
                  <c:v>2.1025336319766388</c:v>
                </c:pt>
                <c:pt idx="5">
                  <c:v>2.4100838165221892</c:v>
                </c:pt>
                <c:pt idx="6">
                  <c:v>3.015378749364515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C57B-46D0-B4EF-F8E09430514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0.13799614283602829</c:v>
                </c:pt>
                <c:pt idx="1">
                  <c:v>0.13140830191272079</c:v>
                </c:pt>
                <c:pt idx="2">
                  <c:v>0.11186210687232689</c:v>
                </c:pt>
                <c:pt idx="3">
                  <c:v>0.104273980779092</c:v>
                </c:pt>
                <c:pt idx="4">
                  <c:v>0.1013361558601604</c:v>
                </c:pt>
                <c:pt idx="5">
                  <c:v>4.7876080387445598E-2</c:v>
                </c:pt>
                <c:pt idx="6">
                  <c:v>7.3817902719955336E-2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C57B-46D0-B4EF-F8E09430514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9.9831920410023128E-3</c:v>
                </c:pt>
                <c:pt idx="1">
                  <c:v>9.9831920410023128E-3</c:v>
                </c:pt>
                <c:pt idx="2">
                  <c:v>3.0650151003077272E-2</c:v>
                </c:pt>
                <c:pt idx="3">
                  <c:v>7.8809520890652671E-2</c:v>
                </c:pt>
                <c:pt idx="4">
                  <c:v>6.8826981577836663E-2</c:v>
                </c:pt>
                <c:pt idx="5">
                  <c:v>6.8826981577836663E-2</c:v>
                </c:pt>
                <c:pt idx="6">
                  <c:v>6.8826981577836663E-2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C57B-46D0-B4EF-F8E09430514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008080"/>
              </a:solidFill>
            </a:ln>
          </c:spPr>
          <c:marker>
            <c:symbol val="circle"/>
            <c:size val="5"/>
            <c:spPr>
              <a:solidFill>
                <a:srgbClr val="008080"/>
              </a:solidFill>
              <a:ln w="19050">
                <a:solidFill>
                  <a:srgbClr val="00808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0.1825644838254121</c:v>
                </c:pt>
                <c:pt idx="1">
                  <c:v>0.1825644838254121</c:v>
                </c:pt>
                <c:pt idx="2">
                  <c:v>0.15199231526854001</c:v>
                </c:pt>
                <c:pt idx="3">
                  <c:v>0.15199231526854001</c:v>
                </c:pt>
                <c:pt idx="4">
                  <c:v>0.12607646902530381</c:v>
                </c:pt>
                <c:pt idx="5">
                  <c:v>0.1090578822973703</c:v>
                </c:pt>
                <c:pt idx="6">
                  <c:v>0.144310669090947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C57B-46D0-B4EF-F8E09430514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0.2020473673503867</c:v>
                </c:pt>
                <c:pt idx="1">
                  <c:v>0.15274229306522399</c:v>
                </c:pt>
                <c:pt idx="2">
                  <c:v>0.13996364162872629</c:v>
                </c:pt>
                <c:pt idx="3">
                  <c:v>0.18328572118047501</c:v>
                </c:pt>
                <c:pt idx="4">
                  <c:v>0.23269817265859671</c:v>
                </c:pt>
                <c:pt idx="5">
                  <c:v>0.199948059469609</c:v>
                </c:pt>
                <c:pt idx="6">
                  <c:v>0.2076071296447356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7-C57B-46D0-B4EF-F8E0943051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4845-4356-AA1D-256B275FF56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845-4356-AA1D-256B275FF56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4845-4356-AA1D-256B275FF56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845-4356-AA1D-256B275FF56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4845-4356-AA1D-256B275FF56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845-4356-AA1D-256B275FF56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7.6M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4845-4356-AA1D-256B275FF56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7564335</c:v>
                </c:pt>
                <c:pt idx="1">
                  <c:v>7564335</c:v>
                </c:pt>
                <c:pt idx="2">
                  <c:v>7564335</c:v>
                </c:pt>
                <c:pt idx="3">
                  <c:v>7564335</c:v>
                </c:pt>
                <c:pt idx="4">
                  <c:v>7564335</c:v>
                </c:pt>
                <c:pt idx="5">
                  <c:v>7564335</c:v>
                </c:pt>
                <c:pt idx="6">
                  <c:v>7564335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845-4356-AA1D-256B275FF5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684.7k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4845-4356-AA1D-256B275FF56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684.7k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4845-4356-AA1D-256B275FF56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684.7k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4845-4356-AA1D-256B275FF56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684.7k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4845-4356-AA1D-256B275FF56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684.7k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4845-4356-AA1D-256B275FF56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684.7k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4845-4356-AA1D-256B275FF56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684.7k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4845-4356-AA1D-256B275FF56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684689</c:v>
                </c:pt>
                <c:pt idx="1">
                  <c:v>684689</c:v>
                </c:pt>
                <c:pt idx="2">
                  <c:v>684689</c:v>
                </c:pt>
                <c:pt idx="3">
                  <c:v>684689</c:v>
                </c:pt>
                <c:pt idx="4">
                  <c:v>684689</c:v>
                </c:pt>
                <c:pt idx="5">
                  <c:v>684689</c:v>
                </c:pt>
                <c:pt idx="6">
                  <c:v>684689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845-4356-AA1D-256B275FF56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278752</c:v>
                </c:pt>
                <c:pt idx="1">
                  <c:v>278752</c:v>
                </c:pt>
                <c:pt idx="2">
                  <c:v>278752</c:v>
                </c:pt>
                <c:pt idx="3">
                  <c:v>278752</c:v>
                </c:pt>
                <c:pt idx="4">
                  <c:v>278752</c:v>
                </c:pt>
                <c:pt idx="5">
                  <c:v>278752</c:v>
                </c:pt>
                <c:pt idx="6">
                  <c:v>278752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4845-4356-AA1D-256B275FF56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399245</c:v>
                </c:pt>
                <c:pt idx="1">
                  <c:v>399245</c:v>
                </c:pt>
                <c:pt idx="2">
                  <c:v>399245</c:v>
                </c:pt>
                <c:pt idx="3">
                  <c:v>399245</c:v>
                </c:pt>
                <c:pt idx="4">
                  <c:v>399245</c:v>
                </c:pt>
                <c:pt idx="5">
                  <c:v>399245</c:v>
                </c:pt>
                <c:pt idx="6">
                  <c:v>399245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4845-4356-AA1D-256B275FF56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81571</c:v>
                </c:pt>
                <c:pt idx="1">
                  <c:v>81571</c:v>
                </c:pt>
                <c:pt idx="2">
                  <c:v>81571</c:v>
                </c:pt>
                <c:pt idx="3">
                  <c:v>81571</c:v>
                </c:pt>
                <c:pt idx="4">
                  <c:v>81571</c:v>
                </c:pt>
                <c:pt idx="5">
                  <c:v>81571</c:v>
                </c:pt>
                <c:pt idx="6">
                  <c:v>81571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4845-4356-AA1D-256B275FF56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008080"/>
              </a:solidFill>
            </a:ln>
          </c:spPr>
          <c:marker>
            <c:symbol val="circle"/>
            <c:size val="5"/>
            <c:spPr>
              <a:solidFill>
                <a:srgbClr val="008080"/>
              </a:solidFill>
              <a:ln w="19050">
                <a:solidFill>
                  <a:srgbClr val="00808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82263</c:v>
                </c:pt>
                <c:pt idx="1">
                  <c:v>82263</c:v>
                </c:pt>
                <c:pt idx="2">
                  <c:v>82263</c:v>
                </c:pt>
                <c:pt idx="3">
                  <c:v>82263</c:v>
                </c:pt>
                <c:pt idx="4">
                  <c:v>82263</c:v>
                </c:pt>
                <c:pt idx="5">
                  <c:v>82263</c:v>
                </c:pt>
                <c:pt idx="6">
                  <c:v>82263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4845-4356-AA1D-256B275FF56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124342</c:v>
                </c:pt>
                <c:pt idx="1">
                  <c:v>124342</c:v>
                </c:pt>
                <c:pt idx="2">
                  <c:v>124342</c:v>
                </c:pt>
                <c:pt idx="3">
                  <c:v>124342</c:v>
                </c:pt>
                <c:pt idx="4">
                  <c:v>124342</c:v>
                </c:pt>
                <c:pt idx="5">
                  <c:v>124342</c:v>
                </c:pt>
                <c:pt idx="6">
                  <c:v>124342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7-4845-4356-AA1D-256B275FF5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2A98-44C9-89C8-FB40A3F132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A98-44C9-89C8-FB40A3F132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2A98-44C9-89C8-FB40A3F132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A98-44C9-89C8-FB40A3F132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2A98-44C9-89C8-FB40A3F132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2A98-44C9-89C8-FB40A3F132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2A98-44C9-89C8-FB40A3F132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0.5714285714285714</c:v>
                </c:pt>
                <c:pt idx="2">
                  <c:v>0.8571428571428571</c:v>
                </c:pt>
                <c:pt idx="3">
                  <c:v>1</c:v>
                </c:pt>
                <c:pt idx="4">
                  <c:v>1.285714285714286</c:v>
                </c:pt>
                <c:pt idx="5">
                  <c:v>1.142857142857143</c:v>
                </c:pt>
                <c:pt idx="6">
                  <c:v>1.571428571428571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A98-44C9-89C8-FB40A3F132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2A98-44C9-89C8-FB40A3F132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2A98-44C9-89C8-FB40A3F132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2A98-44C9-89C8-FB40A3F132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2A98-44C9-89C8-FB40A3F132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2A98-44C9-89C8-FB40A3F132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2A98-44C9-89C8-FB40A3F132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2A98-44C9-89C8-FB40A3F132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0.14285714285714279</c:v>
                </c:pt>
                <c:pt idx="1">
                  <c:v>0.14285714285714279</c:v>
                </c:pt>
                <c:pt idx="2">
                  <c:v>0.14285714285714279</c:v>
                </c:pt>
                <c:pt idx="3">
                  <c:v>0.14285714285714279</c:v>
                </c:pt>
                <c:pt idx="4">
                  <c:v>0.14285714285714279</c:v>
                </c:pt>
                <c:pt idx="5">
                  <c:v>0.14285714285714279</c:v>
                </c:pt>
                <c:pt idx="6">
                  <c:v>0.14285714285714279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2A98-44C9-89C8-FB40A3F132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2A98-44C9-89C8-FB40A3F132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2A98-44C9-89C8-FB40A3F132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2A98-44C9-89C8-FB40A3F132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2A98-44C9-89C8-FB40A3F132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2A98-44C9-89C8-FB40A3F132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2A98-44C9-89C8-FB40A3F132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2A98-44C9-89C8-FB40A3F132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1.428571428571429</c:v>
                </c:pt>
                <c:pt idx="1">
                  <c:v>1.142857142857143</c:v>
                </c:pt>
                <c:pt idx="2">
                  <c:v>1</c:v>
                </c:pt>
                <c:pt idx="3">
                  <c:v>1.285714285714286</c:v>
                </c:pt>
                <c:pt idx="4">
                  <c:v>1.714285714285714</c:v>
                </c:pt>
                <c:pt idx="5">
                  <c:v>2</c:v>
                </c:pt>
                <c:pt idx="6">
                  <c:v>2.4285714285714279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2A98-44C9-89C8-FB40A3F1325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2A98-44C9-89C8-FB40A3F132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2A98-44C9-89C8-FB40A3F132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2A98-44C9-89C8-FB40A3F132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2A98-44C9-89C8-FB40A3F132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2A98-44C9-89C8-FB40A3F132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2A98-44C9-89C8-FB40A3F132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2A98-44C9-89C8-FB40A3F132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4.8571428571428568</c:v>
                </c:pt>
                <c:pt idx="1">
                  <c:v>4.7142857142857144</c:v>
                </c:pt>
                <c:pt idx="2">
                  <c:v>4.8571428571428568</c:v>
                </c:pt>
                <c:pt idx="3">
                  <c:v>5</c:v>
                </c:pt>
                <c:pt idx="4">
                  <c:v>4.4285714285714288</c:v>
                </c:pt>
                <c:pt idx="5">
                  <c:v>4.4285714285714288</c:v>
                </c:pt>
                <c:pt idx="6">
                  <c:v>4.8571428571428568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2A98-44C9-89C8-FB40A3F1325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2A98-44C9-89C8-FB40A3F132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2A98-44C9-89C8-FB40A3F132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2A98-44C9-89C8-FB40A3F132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2A98-44C9-89C8-FB40A3F132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2A98-44C9-89C8-FB40A3F132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2A98-44C9-89C8-FB40A3F132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2A98-44C9-89C8-FB40A3F132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0.14285714285714279</c:v>
                </c:pt>
                <c:pt idx="1">
                  <c:v>0.14285714285714279</c:v>
                </c:pt>
                <c:pt idx="2">
                  <c:v>0.2857142857142857</c:v>
                </c:pt>
                <c:pt idx="3">
                  <c:v>0.7142857142857143</c:v>
                </c:pt>
                <c:pt idx="4">
                  <c:v>0.5714285714285714</c:v>
                </c:pt>
                <c:pt idx="5">
                  <c:v>0.5714285714285714</c:v>
                </c:pt>
                <c:pt idx="6">
                  <c:v>0.5714285714285714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2A98-44C9-89C8-FB40A3F1325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008080"/>
              </a:solidFill>
            </a:ln>
          </c:spPr>
          <c:marker>
            <c:symbol val="circle"/>
            <c:size val="5"/>
            <c:spPr>
              <a:solidFill>
                <a:srgbClr val="008080"/>
              </a:solidFill>
              <a:ln w="19050">
                <a:solidFill>
                  <a:srgbClr val="00808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2A98-44C9-89C8-FB40A3F132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2A98-44C9-89C8-FB40A3F132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2A98-44C9-89C8-FB40A3F132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2A98-44C9-89C8-FB40A3F132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2A98-44C9-89C8-FB40A3F132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2A98-44C9-89C8-FB40A3F132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2A98-44C9-89C8-FB40A3F132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0.8571428571428571</c:v>
                </c:pt>
                <c:pt idx="1">
                  <c:v>0.8571428571428571</c:v>
                </c:pt>
                <c:pt idx="2">
                  <c:v>0.7142857142857143</c:v>
                </c:pt>
                <c:pt idx="3">
                  <c:v>0.7142857142857143</c:v>
                </c:pt>
                <c:pt idx="4">
                  <c:v>0.42857142857142849</c:v>
                </c:pt>
                <c:pt idx="5">
                  <c:v>0.2857142857142857</c:v>
                </c:pt>
                <c:pt idx="6">
                  <c:v>0.42857142857142849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2A98-44C9-89C8-FB40A3F1325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0-2A98-44C9-89C8-FB40A3F132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1-2A98-44C9-89C8-FB40A3F132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2-2A98-44C9-89C8-FB40A3F132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3-2A98-44C9-89C8-FB40A3F132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4-2A98-44C9-89C8-FB40A3F132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5-2A98-44C9-89C8-FB40A3F132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6-2A98-44C9-89C8-FB40A3F132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1.857142857142857</c:v>
                </c:pt>
                <c:pt idx="1">
                  <c:v>1.428571428571429</c:v>
                </c:pt>
                <c:pt idx="2">
                  <c:v>1.285714285714286</c:v>
                </c:pt>
                <c:pt idx="3">
                  <c:v>1.428571428571429</c:v>
                </c:pt>
                <c:pt idx="4">
                  <c:v>1.285714285714286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7-2A98-44C9-89C8-FB40A3F132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4,189.0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862E-4D7C-A95B-7C01968BA09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4,222.5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62E-4D7C-A95B-7C01968BA09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3,952.2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862E-4D7C-A95B-7C01968BA09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3,683.3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862E-4D7C-A95B-7C01968BA09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3,845.7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62E-4D7C-A95B-7C01968BA09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3,512.0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862E-4D7C-A95B-7C01968BA09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3,244.2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62E-4D7C-A95B-7C01968BA09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4189</c:v>
                </c:pt>
                <c:pt idx="1">
                  <c:v>4222.5</c:v>
                </c:pt>
                <c:pt idx="2">
                  <c:v>3952.166666666667</c:v>
                </c:pt>
                <c:pt idx="3">
                  <c:v>3683.2857142857142</c:v>
                </c:pt>
                <c:pt idx="4">
                  <c:v>3845.666666666667</c:v>
                </c:pt>
                <c:pt idx="5">
                  <c:v>3512</c:v>
                </c:pt>
                <c:pt idx="6">
                  <c:v>3244.181818181818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62E-4D7C-A95B-7C01968BA0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3,099.0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862E-4D7C-A95B-7C01968BA09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3,099.0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862E-4D7C-A95B-7C01968BA09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3,099.0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862E-4D7C-A95B-7C01968BA09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2,606.0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862E-4D7C-A95B-7C01968BA09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2,606.0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862E-4D7C-A95B-7C01968BA09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2,606.0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862E-4D7C-A95B-7C01968BA09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2,606.0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862E-4D7C-A95B-7C01968BA09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3099</c:v>
                </c:pt>
                <c:pt idx="1">
                  <c:v>3099</c:v>
                </c:pt>
                <c:pt idx="2">
                  <c:v>3099</c:v>
                </c:pt>
                <c:pt idx="3">
                  <c:v>2606</c:v>
                </c:pt>
                <c:pt idx="4">
                  <c:v>2606</c:v>
                </c:pt>
                <c:pt idx="5">
                  <c:v>2606</c:v>
                </c:pt>
                <c:pt idx="6">
                  <c:v>2606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862E-4D7C-A95B-7C01968BA0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2,450.2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862E-4D7C-A95B-7C01968BA09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3,656.0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862E-4D7C-A95B-7C01968BA09A}"/>
                </c:ext>
              </c:extLst>
            </c:dLbl>
            <c:dLbl>
              <c:idx val="2"/>
              <c:layout>
                <c:manualLayout>
                  <c:x val="-3.5414433726330789E-2"/>
                  <c:y val="-0.1179281161283411"/>
                </c:manualLayout>
              </c:layout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3,836.7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862E-4D7C-A95B-7C01968BA09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3,474.6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862E-4D7C-A95B-7C01968BA09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3,417.7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862E-4D7C-A95B-7C01968BA09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3,358.5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862E-4D7C-A95B-7C01968BA09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3,461.1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862E-4D7C-A95B-7C01968BA09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2450.1999999999998</c:v>
                </c:pt>
                <c:pt idx="1">
                  <c:v>3656</c:v>
                </c:pt>
                <c:pt idx="2">
                  <c:v>3836.7142857142858</c:v>
                </c:pt>
                <c:pt idx="3">
                  <c:v>3474.5555555555561</c:v>
                </c:pt>
                <c:pt idx="4">
                  <c:v>3417.666666666667</c:v>
                </c:pt>
                <c:pt idx="5">
                  <c:v>3358.5</c:v>
                </c:pt>
                <c:pt idx="6">
                  <c:v>3461.0588235294122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862E-4D7C-A95B-7C01968BA09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113.41176470588231</c:v>
                </c:pt>
                <c:pt idx="1">
                  <c:v>111.27272727272729</c:v>
                </c:pt>
                <c:pt idx="2">
                  <c:v>91.941176470588232</c:v>
                </c:pt>
                <c:pt idx="3">
                  <c:v>83.257142857142853</c:v>
                </c:pt>
                <c:pt idx="4">
                  <c:v>91.354838709677423</c:v>
                </c:pt>
                <c:pt idx="5">
                  <c:v>43.161290322580648</c:v>
                </c:pt>
                <c:pt idx="6">
                  <c:v>60.676470588235297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862E-4D7C-A95B-7C01968BA09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57</c:v>
                </c:pt>
                <c:pt idx="1">
                  <c:v>57</c:v>
                </c:pt>
                <c:pt idx="2">
                  <c:v>87.5</c:v>
                </c:pt>
                <c:pt idx="3">
                  <c:v>90</c:v>
                </c:pt>
                <c:pt idx="4">
                  <c:v>98.25</c:v>
                </c:pt>
                <c:pt idx="5">
                  <c:v>98.25</c:v>
                </c:pt>
                <c:pt idx="6">
                  <c:v>98.25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862E-4D7C-A95B-7C01968BA09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008080"/>
              </a:solidFill>
            </a:ln>
          </c:spPr>
          <c:marker>
            <c:symbol val="circle"/>
            <c:size val="5"/>
            <c:spPr>
              <a:solidFill>
                <a:srgbClr val="008080"/>
              </a:solidFill>
              <a:ln w="19050">
                <a:solidFill>
                  <a:srgbClr val="00808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175.2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862E-4D7C-A95B-7C01968BA09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175.2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862E-4D7C-A95B-7C01968BA09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175.0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862E-4D7C-A95B-7C01968BA09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175.0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862E-4D7C-A95B-7C01968BA09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242.0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862E-4D7C-A95B-7C01968BA09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314.0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862E-4D7C-A95B-7C01968BA09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277.0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862E-4D7C-A95B-7C01968BA09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175.16666666666671</c:v>
                </c:pt>
                <c:pt idx="1">
                  <c:v>175.16666666666671</c:v>
                </c:pt>
                <c:pt idx="2">
                  <c:v>175</c:v>
                </c:pt>
                <c:pt idx="3">
                  <c:v>175</c:v>
                </c:pt>
                <c:pt idx="4">
                  <c:v>242</c:v>
                </c:pt>
                <c:pt idx="5">
                  <c:v>314</c:v>
                </c:pt>
                <c:pt idx="6">
                  <c:v>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862E-4D7C-A95B-7C01968BA09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135.2307692307692</c:v>
                </c:pt>
                <c:pt idx="1">
                  <c:v>132.9</c:v>
                </c:pt>
                <c:pt idx="2">
                  <c:v>135.33333333333329</c:v>
                </c:pt>
                <c:pt idx="3">
                  <c:v>159.5</c:v>
                </c:pt>
                <c:pt idx="4">
                  <c:v>225</c:v>
                </c:pt>
                <c:pt idx="5">
                  <c:v>248.57142857142861</c:v>
                </c:pt>
                <c:pt idx="6">
                  <c:v>258.14285714285722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7-862E-4D7C-A95B-7C01968BA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3979-4008-B53F-6A1E55C4AFC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979-4008-B53F-6A1E55C4AFC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979-4008-B53F-6A1E55C4AFC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979-4008-B53F-6A1E55C4AFC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979-4008-B53F-6A1E55C4AFC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979-4008-B53F-6A1E55C4AFC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3979-4008-B53F-6A1E55C4AFC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1.220040442125466</c:v>
                </c:pt>
                <c:pt idx="1">
                  <c:v>0.53077984882942963</c:v>
                </c:pt>
                <c:pt idx="2">
                  <c:v>0.67641131367416441</c:v>
                </c:pt>
                <c:pt idx="3">
                  <c:v>0.78603518592454003</c:v>
                </c:pt>
                <c:pt idx="4">
                  <c:v>0.68585301670052601</c:v>
                </c:pt>
                <c:pt idx="5">
                  <c:v>0.68585301670052601</c:v>
                </c:pt>
                <c:pt idx="6">
                  <c:v>0.89950282385014613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979-4008-B53F-6A1E55C4AF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3979-4008-B53F-6A1E55C4AFC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3979-4008-B53F-6A1E55C4AFC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3979-4008-B53F-6A1E55C4AFC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3979-4008-B53F-6A1E55C4AFC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3979-4008-B53F-6A1E55C4AFC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3979-4008-B53F-6A1E55C4AFC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3979-4008-B53F-6A1E55C4AFC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6.471141471141471</c:v>
                </c:pt>
                <c:pt idx="1">
                  <c:v>6.1295183331312666</c:v>
                </c:pt>
                <c:pt idx="2">
                  <c:v>5.2578316949517392</c:v>
                </c:pt>
                <c:pt idx="3">
                  <c:v>4.2671581968429901</c:v>
                </c:pt>
                <c:pt idx="4">
                  <c:v>4.864416843980405</c:v>
                </c:pt>
                <c:pt idx="5">
                  <c:v>3.995002226730664</c:v>
                </c:pt>
                <c:pt idx="6">
                  <c:v>3.8826760354297591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979-4008-B53F-6A1E55C4AFC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3979-4008-B53F-6A1E55C4AFC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3979-4008-B53F-6A1E55C4AFC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3979-4008-B53F-6A1E55C4AFC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3979-4008-B53F-6A1E55C4AFC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3979-4008-B53F-6A1E55C4AFC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3979-4008-B53F-6A1E55C4AFC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3979-4008-B53F-6A1E55C4AFC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2.4075810727889499</c:v>
                </c:pt>
                <c:pt idx="1">
                  <c:v>2.1881838074398252</c:v>
                </c:pt>
                <c:pt idx="2">
                  <c:v>1.8755861206627069</c:v>
                </c:pt>
                <c:pt idx="3">
                  <c:v>1.415951744179315</c:v>
                </c:pt>
                <c:pt idx="4">
                  <c:v>1.427702996092054</c:v>
                </c:pt>
                <c:pt idx="5">
                  <c:v>1.057750759878419</c:v>
                </c:pt>
                <c:pt idx="6">
                  <c:v>0.93219308555911318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3979-4008-B53F-6A1E55C4A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419.3k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AE00-457B-9EEF-190C5F7456C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419.3k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E00-457B-9EEF-190C5F7456C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419.3k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AE00-457B-9EEF-190C5F7456C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419.3k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AE00-457B-9EEF-190C5F7456C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419.3k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AE00-457B-9EEF-190C5F7456C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419.3k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E00-457B-9EEF-190C5F7456C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419.3k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AE00-457B-9EEF-190C5F7456C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419311</c:v>
                </c:pt>
                <c:pt idx="1">
                  <c:v>419311</c:v>
                </c:pt>
                <c:pt idx="2">
                  <c:v>419311</c:v>
                </c:pt>
                <c:pt idx="3">
                  <c:v>419311</c:v>
                </c:pt>
                <c:pt idx="4">
                  <c:v>419311</c:v>
                </c:pt>
                <c:pt idx="5">
                  <c:v>419311</c:v>
                </c:pt>
                <c:pt idx="6">
                  <c:v>419311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E00-457B-9EEF-190C5F7456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57.7k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AE00-457B-9EEF-190C5F7456C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57.7k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AE00-457B-9EEF-190C5F7456C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57.7k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AE00-457B-9EEF-190C5F7456C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57.7k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AE00-457B-9EEF-190C5F7456C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57.7k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AE00-457B-9EEF-190C5F7456C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57.7k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AE00-457B-9EEF-190C5F7456C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57.7k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AE00-457B-9EEF-190C5F7456C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57740</c:v>
                </c:pt>
                <c:pt idx="1">
                  <c:v>57740</c:v>
                </c:pt>
                <c:pt idx="2">
                  <c:v>57740</c:v>
                </c:pt>
                <c:pt idx="3">
                  <c:v>57740</c:v>
                </c:pt>
                <c:pt idx="4">
                  <c:v>57740</c:v>
                </c:pt>
                <c:pt idx="5">
                  <c:v>57740</c:v>
                </c:pt>
                <c:pt idx="6">
                  <c:v>57740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AE00-457B-9EEF-190C5F7456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AE00-457B-9EEF-190C5F7456C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AE00-457B-9EEF-190C5F7456C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AE00-457B-9EEF-190C5F7456C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AE00-457B-9EEF-190C5F7456C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AE00-457B-9EEF-190C5F7456C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AE00-457B-9EEF-190C5F7456C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24.7k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AE00-457B-9EEF-190C5F7456C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24673</c:v>
                </c:pt>
                <c:pt idx="1">
                  <c:v>24673</c:v>
                </c:pt>
                <c:pt idx="2">
                  <c:v>24673</c:v>
                </c:pt>
                <c:pt idx="3">
                  <c:v>24673</c:v>
                </c:pt>
                <c:pt idx="4">
                  <c:v>24673</c:v>
                </c:pt>
                <c:pt idx="5">
                  <c:v>24673</c:v>
                </c:pt>
                <c:pt idx="6">
                  <c:v>24673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AE00-457B-9EEF-190C5F7456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8E1A-4400-B969-9B239CD4D0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E1A-4400-B969-9B239CD4D09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8E1A-4400-B969-9B239CD4D09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8E1A-4400-B969-9B239CD4D09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E1A-4400-B969-9B239CD4D09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8E1A-4400-B969-9B239CD4D09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E1A-4400-B969-9B239CD4D09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0.42857142857142849</c:v>
                </c:pt>
                <c:pt idx="1">
                  <c:v>0.2857142857142857</c:v>
                </c:pt>
                <c:pt idx="2">
                  <c:v>0.42857142857142849</c:v>
                </c:pt>
                <c:pt idx="3">
                  <c:v>0.5714285714285714</c:v>
                </c:pt>
                <c:pt idx="4">
                  <c:v>0.5714285714285714</c:v>
                </c:pt>
                <c:pt idx="5">
                  <c:v>0.5714285714285714</c:v>
                </c:pt>
                <c:pt idx="6">
                  <c:v>0.8571428571428571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E1A-4400-B969-9B239CD4D0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8E1A-4400-B969-9B239CD4D0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8E1A-4400-B969-9B239CD4D09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8E1A-4400-B969-9B239CD4D09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8E1A-4400-B969-9B239CD4D09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8E1A-4400-B969-9B239CD4D09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8E1A-4400-B969-9B239CD4D09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8E1A-4400-B969-9B239CD4D09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4.7142857142857144</c:v>
                </c:pt>
                <c:pt idx="1">
                  <c:v>4.4285714285714288</c:v>
                </c:pt>
                <c:pt idx="2">
                  <c:v>4.1428571428571432</c:v>
                </c:pt>
                <c:pt idx="3">
                  <c:v>4.1428571428571432</c:v>
                </c:pt>
                <c:pt idx="4">
                  <c:v>4.4285714285714288</c:v>
                </c:pt>
                <c:pt idx="5">
                  <c:v>4</c:v>
                </c:pt>
                <c:pt idx="6">
                  <c:v>3.1428571428571428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8E1A-4400-B969-9B239CD4D09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8E1A-4400-B969-9B239CD4D0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8E1A-4400-B969-9B239CD4D09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8E1A-4400-B969-9B239CD4D09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8E1A-4400-B969-9B239CD4D09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8E1A-4400-B969-9B239CD4D09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8E1A-4400-B969-9B239CD4D09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8E1A-4400-B969-9B239CD4D09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2.5714285714285721</c:v>
                </c:pt>
                <c:pt idx="1">
                  <c:v>2.285714285714286</c:v>
                </c:pt>
                <c:pt idx="2">
                  <c:v>2</c:v>
                </c:pt>
                <c:pt idx="3">
                  <c:v>1.714285714285714</c:v>
                </c:pt>
                <c:pt idx="4">
                  <c:v>1.714285714285714</c:v>
                </c:pt>
                <c:pt idx="5">
                  <c:v>1.285714285714286</c:v>
                </c:pt>
                <c:pt idx="6">
                  <c:v>1.142857142857143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8E1A-4400-B969-9B239CD4D0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11,942.3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4A11-46C7-B1B9-580F02009BE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7,790.5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A11-46C7-B1B9-580F02009BE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6,618.7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4A11-46C7-B1B9-580F02009BE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5,768.5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A11-46C7-B1B9-580F02009BE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5,032.8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4A11-46C7-B1B9-580F02009BE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5,032.8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A11-46C7-B1B9-580F02009BE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4,400.3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4A11-46C7-B1B9-580F02009BE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11942.33333333333</c:v>
                </c:pt>
                <c:pt idx="1">
                  <c:v>7790.5</c:v>
                </c:pt>
                <c:pt idx="2">
                  <c:v>6618.666666666667</c:v>
                </c:pt>
                <c:pt idx="3">
                  <c:v>5768.5</c:v>
                </c:pt>
                <c:pt idx="4">
                  <c:v>5032.75</c:v>
                </c:pt>
                <c:pt idx="5">
                  <c:v>5032.75</c:v>
                </c:pt>
                <c:pt idx="6">
                  <c:v>4400.333333333333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A11-46C7-B1B9-580F02009B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792.3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4A11-46C7-B1B9-580F02009BE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799.1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4A11-46C7-B1B9-580F02009BE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732.8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4A11-46C7-B1B9-580F02009BE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594.7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4A11-46C7-B1B9-580F02009BE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634.2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4A11-46C7-B1B9-580F02009BE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576.7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4A11-46C7-B1B9-580F02009BE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713.3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4A11-46C7-B1B9-580F02009BE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792.30303030303025</c:v>
                </c:pt>
                <c:pt idx="1">
                  <c:v>799.12903225806451</c:v>
                </c:pt>
                <c:pt idx="2">
                  <c:v>732.75862068965512</c:v>
                </c:pt>
                <c:pt idx="3">
                  <c:v>594.72413793103453</c:v>
                </c:pt>
                <c:pt idx="4">
                  <c:v>634.22580645161293</c:v>
                </c:pt>
                <c:pt idx="5">
                  <c:v>576.67857142857144</c:v>
                </c:pt>
                <c:pt idx="6">
                  <c:v>713.31818181818187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A11-46C7-B1B9-580F02009B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4A11-46C7-B1B9-580F02009BE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236.2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4A11-46C7-B1B9-580F02009BE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4A11-46C7-B1B9-580F02009BE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203.8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4A11-46C7-B1B9-580F02009BE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205.5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4A11-46C7-B1B9-580F02009BE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203.0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4A11-46C7-B1B9-580F02009BE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201.2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4A11-46C7-B1B9-580F02009BE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231.05555555555549</c:v>
                </c:pt>
                <c:pt idx="1">
                  <c:v>236.25</c:v>
                </c:pt>
                <c:pt idx="2">
                  <c:v>231.42857142857139</c:v>
                </c:pt>
                <c:pt idx="3">
                  <c:v>203.83333333333329</c:v>
                </c:pt>
                <c:pt idx="4">
                  <c:v>205.5</c:v>
                </c:pt>
                <c:pt idx="5">
                  <c:v>203</c:v>
                </c:pt>
                <c:pt idx="6">
                  <c:v>201.25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4A11-46C7-B1B9-580F02009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BF0-4BB6-AC9D-511886CC792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BF0-4BB6-AC9D-511886CC792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BF0-4BB6-AC9D-511886CC792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BF0-4BB6-AC9D-511886CC792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BF0-4BB6-AC9D-511886CC792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BF0-4BB6-AC9D-511886CC792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BF0-4BB6-AC9D-511886CC792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BF0-4BB6-AC9D-511886CC79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BF0-4BB6-AC9D-511886CC792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BF0-4BB6-AC9D-511886CC792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0BF0-4BB6-AC9D-511886CC792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BF0-4BB6-AC9D-511886CC792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BF0-4BB6-AC9D-511886CC792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BF0-4BB6-AC9D-511886CC792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BF0-4BB6-AC9D-511886CC792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1.0736205593348449</c:v>
                </c:pt>
                <c:pt idx="1">
                  <c:v>0.97052154195011331</c:v>
                </c:pt>
                <c:pt idx="2">
                  <c:v>0.66492819349962207</c:v>
                </c:pt>
                <c:pt idx="3">
                  <c:v>0.52282690854119418</c:v>
                </c:pt>
                <c:pt idx="4">
                  <c:v>0.87906273620559339</c:v>
                </c:pt>
                <c:pt idx="5">
                  <c:v>0.88979591836734695</c:v>
                </c:pt>
                <c:pt idx="6">
                  <c:v>0.90952380952380951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0BF0-4BB6-AC9D-511886CC79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BF0-4BB6-AC9D-511886CC792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BF0-4BB6-AC9D-511886CC792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BF0-4BB6-AC9D-511886CC792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BF0-4BB6-AC9D-511886CC792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BF0-4BB6-AC9D-511886CC792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BF0-4BB6-AC9D-511886CC792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BF0-4BB6-AC9D-511886CC792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1.9509125235997481E-2</c:v>
                </c:pt>
                <c:pt idx="1">
                  <c:v>8.8105726872246704E-3</c:v>
                </c:pt>
                <c:pt idx="2">
                  <c:v>2.0610446821900559E-2</c:v>
                </c:pt>
                <c:pt idx="3">
                  <c:v>2.0610446821900559E-2</c:v>
                </c:pt>
                <c:pt idx="4">
                  <c:v>2.0610446821900559E-2</c:v>
                </c:pt>
                <c:pt idx="5">
                  <c:v>2.0610446821900559E-2</c:v>
                </c:pt>
                <c:pt idx="6">
                  <c:v>3.1623662680931412E-2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0BF0-4BB6-AC9D-511886CC792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BF0-4BB6-AC9D-511886CC792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BF0-4BB6-AC9D-511886CC792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BF0-4BB6-AC9D-511886CC792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0BF0-4BB6-AC9D-511886CC792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0BF0-4BB6-AC9D-511886CC792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0BF0-4BB6-AC9D-511886CC792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0BF0-4BB6-AC9D-511886CC792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0BF0-4BB6-AC9D-511886CC79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13.9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5672-4354-A903-9F46C5BB676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672-4354-A903-9F46C5BB676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672-4354-A903-9F46C5BB676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672-4354-A903-9F46C5BB676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5672-4354-A903-9F46C5BB676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5672-4354-A903-9F46C5BB676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5672-4354-A903-9F46C5BB676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13.857142857142859</c:v>
                </c:pt>
                <c:pt idx="1">
                  <c:v>12</c:v>
                </c:pt>
                <c:pt idx="2">
                  <c:v>10.142857142857141</c:v>
                </c:pt>
                <c:pt idx="3">
                  <c:v>9.8571428571428577</c:v>
                </c:pt>
                <c:pt idx="4">
                  <c:v>9</c:v>
                </c:pt>
                <c:pt idx="5">
                  <c:v>8.8571428571428577</c:v>
                </c:pt>
                <c:pt idx="6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672-4354-A903-9F46C5BB67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5672-4354-A903-9F46C5BB676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5672-4354-A903-9F46C5BB676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5672-4354-A903-9F46C5BB676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5672-4354-A903-9F46C5BB676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5672-4354-A903-9F46C5BB676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5672-4354-A903-9F46C5BB676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5672-4354-A903-9F46C5BB676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</c:v>
                </c:pt>
                <c:pt idx="1">
                  <c:v>4.8571428571428568</c:v>
                </c:pt>
                <c:pt idx="2">
                  <c:v>5</c:v>
                </c:pt>
                <c:pt idx="3">
                  <c:v>5.4285714285714288</c:v>
                </c:pt>
                <c:pt idx="4">
                  <c:v>5.4285714285714288</c:v>
                </c:pt>
                <c:pt idx="5">
                  <c:v>5.7142857142857144</c:v>
                </c:pt>
                <c:pt idx="6">
                  <c:v>5.5714285714285712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5672-4354-A903-9F46C5BB67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18.1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5672-4354-A903-9F46C5BB676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15.4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5672-4354-A903-9F46C5BB676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15.3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5672-4354-A903-9F46C5BB676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16.3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5672-4354-A903-9F46C5BB676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15.1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5672-4354-A903-9F46C5BB676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15.3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5672-4354-A903-9F46C5BB676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14.1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5672-4354-A903-9F46C5BB676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18.142857142857139</c:v>
                </c:pt>
                <c:pt idx="1">
                  <c:v>15.428571428571431</c:v>
                </c:pt>
                <c:pt idx="2">
                  <c:v>15.28571428571429</c:v>
                </c:pt>
                <c:pt idx="3">
                  <c:v>16.285714285714281</c:v>
                </c:pt>
                <c:pt idx="4">
                  <c:v>15.142857142857141</c:v>
                </c:pt>
                <c:pt idx="5">
                  <c:v>15.28571428571429</c:v>
                </c:pt>
                <c:pt idx="6">
                  <c:v>14.142857142857141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5672-4354-A903-9F46C5BB676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5672-4354-A903-9F46C5BB676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5672-4354-A903-9F46C5BB676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5672-4354-A903-9F46C5BB676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5672-4354-A903-9F46C5BB676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5672-4354-A903-9F46C5BB676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5672-4354-A903-9F46C5BB676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5672-4354-A903-9F46C5BB676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5.2857142857142856</c:v>
                </c:pt>
                <c:pt idx="1">
                  <c:v>6</c:v>
                </c:pt>
                <c:pt idx="2">
                  <c:v>6.1428571428571432</c:v>
                </c:pt>
                <c:pt idx="3">
                  <c:v>6.2857142857142856</c:v>
                </c:pt>
                <c:pt idx="4">
                  <c:v>5.7142857142857144</c:v>
                </c:pt>
                <c:pt idx="5">
                  <c:v>6</c:v>
                </c:pt>
                <c:pt idx="6">
                  <c:v>6.1428571428571432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5672-4354-A903-9F46C5BB6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ADE3-453D-BC19-CAFCDE61BF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DE3-453D-BC19-CAFCDE61BF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ADE3-453D-BC19-CAFCDE61BF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ADE3-453D-BC19-CAFCDE61BF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ADE3-453D-BC19-CAFCDE61BF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DE3-453D-BC19-CAFCDE61BF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ADE3-453D-BC19-CAFCDE61BF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DE3-453D-BC19-CAFCDE61BF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189.0k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ADE3-453D-BC19-CAFCDE61BF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189.0k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ADE3-453D-BC19-CAFCDE61BF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189.0k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ADE3-453D-BC19-CAFCDE61BF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189.0k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ADE3-453D-BC19-CAFCDE61BF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189.0k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ADE3-453D-BC19-CAFCDE61BF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189.0k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ADE3-453D-BC19-CAFCDE61BF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189.0k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ADE3-453D-BC19-CAFCDE61BF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189000</c:v>
                </c:pt>
                <c:pt idx="1">
                  <c:v>189000</c:v>
                </c:pt>
                <c:pt idx="2">
                  <c:v>189000</c:v>
                </c:pt>
                <c:pt idx="3">
                  <c:v>189000</c:v>
                </c:pt>
                <c:pt idx="4">
                  <c:v>189000</c:v>
                </c:pt>
                <c:pt idx="5">
                  <c:v>189000</c:v>
                </c:pt>
                <c:pt idx="6">
                  <c:v>189000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ADE3-453D-BC19-CAFCDE61BF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ADE3-453D-BC19-CAFCDE61BF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ADE3-453D-BC19-CAFCDE61BF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ADE3-453D-BC19-CAFCDE61BF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ADE3-453D-BC19-CAFCDE61BF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ADE3-453D-BC19-CAFCDE61BF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ADE3-453D-BC19-CAFCDE61BF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90.8k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ADE3-453D-BC19-CAFCDE61BF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90800</c:v>
                </c:pt>
                <c:pt idx="1">
                  <c:v>90800</c:v>
                </c:pt>
                <c:pt idx="2">
                  <c:v>90800</c:v>
                </c:pt>
                <c:pt idx="3">
                  <c:v>90800</c:v>
                </c:pt>
                <c:pt idx="4">
                  <c:v>90800</c:v>
                </c:pt>
                <c:pt idx="5">
                  <c:v>90800</c:v>
                </c:pt>
                <c:pt idx="6">
                  <c:v>90800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ADE3-453D-BC19-CAFCDE61BFE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ADE3-453D-BC19-CAFCDE61BF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ADE3-453D-BC19-CAFCDE61BF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ADE3-453D-BC19-CAFCDE61BF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ADE3-453D-BC19-CAFCDE61BF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ADE3-453D-BC19-CAFCDE61BF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ADE3-453D-BC19-CAFCDE61BF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ADE3-453D-BC19-CAFCDE61BF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ADE3-453D-BC19-CAFCDE61B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46A-405E-9425-AA340E13EE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46A-405E-9425-AA340E13EE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46A-405E-9425-AA340E13EE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46A-405E-9425-AA340E13EE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46A-405E-9425-AA340E13EE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C46A-405E-9425-AA340E13EE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C46A-405E-9425-AA340E13EE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46A-405E-9425-AA340E13EE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C46A-405E-9425-AA340E13EE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C46A-405E-9425-AA340E13EE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C46A-405E-9425-AA340E13EE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C46A-405E-9425-AA340E13EE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C46A-405E-9425-AA340E13EE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C46A-405E-9425-AA340E13EE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C46A-405E-9425-AA340E13EE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3.1428571428571428</c:v>
                </c:pt>
                <c:pt idx="1">
                  <c:v>2.8571428571428572</c:v>
                </c:pt>
                <c:pt idx="2">
                  <c:v>2.5714285714285721</c:v>
                </c:pt>
                <c:pt idx="3">
                  <c:v>2.714285714285714</c:v>
                </c:pt>
                <c:pt idx="4">
                  <c:v>3.4285714285714279</c:v>
                </c:pt>
                <c:pt idx="5">
                  <c:v>3.4285714285714279</c:v>
                </c:pt>
                <c:pt idx="6">
                  <c:v>3.5714285714285721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C46A-405E-9425-AA340E13EE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C46A-405E-9425-AA340E13EE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C46A-405E-9425-AA340E13EE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C46A-405E-9425-AA340E13EE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C46A-405E-9425-AA340E13EE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C46A-405E-9425-AA340E13EE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C46A-405E-9425-AA340E13EE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C46A-405E-9425-AA340E13EE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0.2857142857142857</c:v>
                </c:pt>
                <c:pt idx="1">
                  <c:v>0.14285714285714279</c:v>
                </c:pt>
                <c:pt idx="2">
                  <c:v>0.5714285714285714</c:v>
                </c:pt>
                <c:pt idx="3">
                  <c:v>0.5714285714285714</c:v>
                </c:pt>
                <c:pt idx="4">
                  <c:v>0.5714285714285714</c:v>
                </c:pt>
                <c:pt idx="5">
                  <c:v>0.5714285714285714</c:v>
                </c:pt>
                <c:pt idx="6">
                  <c:v>0.7142857142857143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C46A-405E-9425-AA340E13EE5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C46A-405E-9425-AA340E13EE5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C46A-405E-9425-AA340E13EE5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C46A-405E-9425-AA340E13EE5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C46A-405E-9425-AA340E13EE5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C46A-405E-9425-AA340E13EE5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C46A-405E-9425-AA340E13EE5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C46A-405E-9425-AA340E13EE5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C46A-405E-9425-AA340E13EE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00FF00"/>
              </a:solidFill>
            </a:ln>
          </c:spPr>
          <c:marker>
            <c:symbol val="circle"/>
            <c:size val="5"/>
            <c:spPr>
              <a:solidFill>
                <a:srgbClr val="00FF00"/>
              </a:solidFill>
              <a:ln w="19050">
                <a:solidFill>
                  <a:srgbClr val="00FF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2992-43F7-BEDE-C862A8341D4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992-43F7-BEDE-C862A8341D4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2992-43F7-BEDE-C862A8341D4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992-43F7-BEDE-C862A8341D4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2992-43F7-BEDE-C862A8341D4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2992-43F7-BEDE-C862A8341D4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2992-43F7-BEDE-C862A8341D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992-43F7-BEDE-C862A8341D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645.6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2992-43F7-BEDE-C862A8341D4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642.0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2992-43F7-BEDE-C862A8341D4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488.7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2992-43F7-BEDE-C862A8341D4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364.1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2992-43F7-BEDE-C862A8341D4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484.6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2992-43F7-BEDE-C862A8341D4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490.5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2992-43F7-BEDE-C862A8341D4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481.3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2992-43F7-BEDE-C862A8341D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645.63636363636363</c:v>
                </c:pt>
                <c:pt idx="1">
                  <c:v>642</c:v>
                </c:pt>
                <c:pt idx="2">
                  <c:v>488.72222222222217</c:v>
                </c:pt>
                <c:pt idx="3">
                  <c:v>364.05263157894728</c:v>
                </c:pt>
                <c:pt idx="4">
                  <c:v>484.58333333333331</c:v>
                </c:pt>
                <c:pt idx="5">
                  <c:v>490.5</c:v>
                </c:pt>
                <c:pt idx="6">
                  <c:v>481.32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2992-43F7-BEDE-C862A8341D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0000FF"/>
              </a:solidFill>
            </a:ln>
          </c:spPr>
          <c:marker>
            <c:symbol val="circle"/>
            <c:size val="5"/>
            <c:spPr>
              <a:solidFill>
                <a:srgbClr val="0000FF"/>
              </a:solidFill>
              <a:ln w="19050">
                <a:solidFill>
                  <a:srgbClr val="0000FF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2992-43F7-BEDE-C862A8341D4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56.0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2992-43F7-BEDE-C862A8341D4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32.8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2992-43F7-BEDE-C862A8341D4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32.8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2992-43F7-BEDE-C862A8341D4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32.8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2992-43F7-BEDE-C862A8341D4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32.8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2992-43F7-BEDE-C862A8341D4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40.2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2992-43F7-BEDE-C862A8341D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62</c:v>
                </c:pt>
                <c:pt idx="1">
                  <c:v>56</c:v>
                </c:pt>
                <c:pt idx="2">
                  <c:v>32.75</c:v>
                </c:pt>
                <c:pt idx="3">
                  <c:v>32.75</c:v>
                </c:pt>
                <c:pt idx="4">
                  <c:v>32.75</c:v>
                </c:pt>
                <c:pt idx="5">
                  <c:v>32.75</c:v>
                </c:pt>
                <c:pt idx="6">
                  <c:v>40.200000000000003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2992-43F7-BEDE-C862A8341D4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2992-43F7-BEDE-C862A8341D4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2992-43F7-BEDE-C862A8341D4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2992-43F7-BEDE-C862A8341D4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2992-43F7-BEDE-C862A8341D4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2992-43F7-BEDE-C862A8341D4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2992-43F7-BEDE-C862A8341D4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2992-43F7-BEDE-C862A8341D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2992-43F7-BEDE-C862A8341D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938.5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C61-46E1-876D-F202C4DC469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956.7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C61-46E1-876D-F202C4DC46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1,129.2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C61-46E1-876D-F202C4DC46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1,117.9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C61-46E1-876D-F202C4DC469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1,063.1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C61-46E1-876D-F202C4DC469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1,073.7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EC61-46E1-876D-F202C4DC469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1,043.0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EC61-46E1-876D-F202C4DC469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938.51546391752572</c:v>
                </c:pt>
                <c:pt idx="1">
                  <c:v>956.73809523809518</c:v>
                </c:pt>
                <c:pt idx="2">
                  <c:v>1129.211267605634</c:v>
                </c:pt>
                <c:pt idx="3">
                  <c:v>1117.869565217391</c:v>
                </c:pt>
                <c:pt idx="4">
                  <c:v>1063.0793650793651</c:v>
                </c:pt>
                <c:pt idx="5">
                  <c:v>1073.677419354839</c:v>
                </c:pt>
                <c:pt idx="6">
                  <c:v>1043.047619047619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C61-46E1-876D-F202C4DC46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784.9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EC61-46E1-876D-F202C4DC469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800.9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EC61-46E1-876D-F202C4DC46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797.7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EC61-46E1-876D-F202C4DC46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789.7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EC61-46E1-876D-F202C4DC469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792.0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EC61-46E1-876D-F202C4DC469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753.3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EC61-46E1-876D-F202C4DC469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752.7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EC61-46E1-876D-F202C4DC469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784.91428571428571</c:v>
                </c:pt>
                <c:pt idx="1">
                  <c:v>800.85294117647061</c:v>
                </c:pt>
                <c:pt idx="2">
                  <c:v>797.65714285714284</c:v>
                </c:pt>
                <c:pt idx="3">
                  <c:v>789.65789473684208</c:v>
                </c:pt>
                <c:pt idx="4">
                  <c:v>792</c:v>
                </c:pt>
                <c:pt idx="5">
                  <c:v>753.32500000000005</c:v>
                </c:pt>
                <c:pt idx="6">
                  <c:v>752.71794871794873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EC61-46E1-876D-F202C4DC46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703.8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EC61-46E1-876D-F202C4DC469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708.7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EC61-46E1-876D-F202C4DC46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669.8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EC61-46E1-876D-F202C4DC46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605.6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EC61-46E1-876D-F202C4DC469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554.7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EC61-46E1-876D-F202C4DC469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535.6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EC61-46E1-876D-F202C4DC469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522.4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EC61-46E1-876D-F202C4DC469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703.7874015748032</c:v>
                </c:pt>
                <c:pt idx="1">
                  <c:v>708.72222222222217</c:v>
                </c:pt>
                <c:pt idx="2">
                  <c:v>669.77570093457939</c:v>
                </c:pt>
                <c:pt idx="3">
                  <c:v>605.64035087719299</c:v>
                </c:pt>
                <c:pt idx="4">
                  <c:v>554.67924528301887</c:v>
                </c:pt>
                <c:pt idx="5">
                  <c:v>535.63551401869154</c:v>
                </c:pt>
                <c:pt idx="6">
                  <c:v>522.36363636363637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EC61-46E1-876D-F202C4DC46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230.1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EC61-46E1-876D-F202C4DC469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222.3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EC61-46E1-876D-F202C4DC46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204.0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EC61-46E1-876D-F202C4DC46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157.7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EC61-46E1-876D-F202C4DC469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147.7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EC61-46E1-876D-F202C4DC469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152.9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EC61-46E1-876D-F202C4DC469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153.3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EC61-46E1-876D-F202C4DC469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230.1351351351351</c:v>
                </c:pt>
                <c:pt idx="1">
                  <c:v>222.3095238095238</c:v>
                </c:pt>
                <c:pt idx="2">
                  <c:v>204.04651162790699</c:v>
                </c:pt>
                <c:pt idx="3">
                  <c:v>157.65909090909091</c:v>
                </c:pt>
                <c:pt idx="4">
                  <c:v>147.67500000000001</c:v>
                </c:pt>
                <c:pt idx="5">
                  <c:v>152.92857142857139</c:v>
                </c:pt>
                <c:pt idx="6">
                  <c:v>153.27906976744191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EC61-46E1-876D-F202C4DC4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B17-4B64-B081-648FDC45A5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B17-4B64-B081-648FDC45A59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B17-4B64-B081-648FDC45A59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B17-4B64-B081-648FDC45A59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B17-4B64-B081-648FDC45A59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EB17-4B64-B081-648FDC45A59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EB17-4B64-B081-648FDC45A59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0.2511880515953836</c:v>
                </c:pt>
                <c:pt idx="1">
                  <c:v>0.26473882496690759</c:v>
                </c:pt>
                <c:pt idx="2">
                  <c:v>0.30861952763999401</c:v>
                </c:pt>
                <c:pt idx="3">
                  <c:v>0.31637744192473849</c:v>
                </c:pt>
                <c:pt idx="4">
                  <c:v>0.27613326157262619</c:v>
                </c:pt>
                <c:pt idx="5">
                  <c:v>0.28631552407135341</c:v>
                </c:pt>
                <c:pt idx="6">
                  <c:v>0.30061917853385117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B17-4B64-B081-648FDC45A5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EB17-4B64-B081-648FDC45A5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EB17-4B64-B081-648FDC45A59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EB17-4B64-B081-648FDC45A59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EB17-4B64-B081-648FDC45A59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EB17-4B64-B081-648FDC45A59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EB17-4B64-B081-648FDC45A59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EB17-4B64-B081-648FDC45A59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0.13275850743482209</c:v>
                </c:pt>
                <c:pt idx="1">
                  <c:v>9.4815157979166592E-2</c:v>
                </c:pt>
                <c:pt idx="2">
                  <c:v>7.6751012110756536E-2</c:v>
                </c:pt>
                <c:pt idx="3">
                  <c:v>8.7630754765246371E-2</c:v>
                </c:pt>
                <c:pt idx="4">
                  <c:v>7.8556088961097892E-2</c:v>
                </c:pt>
                <c:pt idx="5">
                  <c:v>8.641406682745445E-2</c:v>
                </c:pt>
                <c:pt idx="6">
                  <c:v>0.11017793520500439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EB17-4B64-B081-648FDC45A59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EB17-4B64-B081-648FDC45A5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EB17-4B64-B081-648FDC45A59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EB17-4B64-B081-648FDC45A59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EB17-4B64-B081-648FDC45A59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EB17-4B64-B081-648FDC45A59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EB17-4B64-B081-648FDC45A59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EB17-4B64-B081-648FDC45A59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0.40823189641208019</c:v>
                </c:pt>
                <c:pt idx="1">
                  <c:v>0.37536936468658039</c:v>
                </c:pt>
                <c:pt idx="2">
                  <c:v>0.35820277898112651</c:v>
                </c:pt>
                <c:pt idx="3">
                  <c:v>0.36028530976132128</c:v>
                </c:pt>
                <c:pt idx="4">
                  <c:v>0.37278376817590231</c:v>
                </c:pt>
                <c:pt idx="5">
                  <c:v>0.34387840415301429</c:v>
                </c:pt>
                <c:pt idx="6">
                  <c:v>0.34566382599894352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EB17-4B64-B081-648FDC45A59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EB17-4B64-B081-648FDC45A5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EB17-4B64-B081-648FDC45A59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EB17-4B64-B081-648FDC45A59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EB17-4B64-B081-648FDC45A59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EB17-4B64-B081-648FDC45A59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EB17-4B64-B081-648FDC45A59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EB17-4B64-B081-648FDC45A59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1.1001957839294361</c:v>
                </c:pt>
                <c:pt idx="1">
                  <c:v>0.99536686576445899</c:v>
                </c:pt>
                <c:pt idx="2">
                  <c:v>0.83082525264424234</c:v>
                </c:pt>
                <c:pt idx="3">
                  <c:v>0.76814299934635222</c:v>
                </c:pt>
                <c:pt idx="4">
                  <c:v>0.76141734413870987</c:v>
                </c:pt>
                <c:pt idx="5">
                  <c:v>0.70060619523844103</c:v>
                </c:pt>
                <c:pt idx="6">
                  <c:v>0.68303001194326074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EB17-4B64-B081-648FDC45A5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58.9k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A68A-40F0-ADB5-A0C3EE5532B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58.9k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68A-40F0-ADB5-A0C3EE5532B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58.9k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A68A-40F0-ADB5-A0C3EE5532B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58.9k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A68A-40F0-ADB5-A0C3EE5532B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58.9k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A68A-40F0-ADB5-A0C3EE5532B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58.9k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A68A-40F0-ADB5-A0C3EE5532B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58.9k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A68A-40F0-ADB5-A0C3EE5532B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58926</c:v>
                </c:pt>
                <c:pt idx="1">
                  <c:v>58926</c:v>
                </c:pt>
                <c:pt idx="2">
                  <c:v>58926</c:v>
                </c:pt>
                <c:pt idx="3">
                  <c:v>58926</c:v>
                </c:pt>
                <c:pt idx="4">
                  <c:v>58926</c:v>
                </c:pt>
                <c:pt idx="5">
                  <c:v>58926</c:v>
                </c:pt>
                <c:pt idx="6">
                  <c:v>58926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68A-40F0-ADB5-A0C3EE553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165.3k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A68A-40F0-ADB5-A0C3EE5532B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165.3k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A68A-40F0-ADB5-A0C3EE5532B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165.3k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A68A-40F0-ADB5-A0C3EE5532B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165.3k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A68A-40F0-ADB5-A0C3EE5532B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165.3k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A68A-40F0-ADB5-A0C3EE5532B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165.3k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A68A-40F0-ADB5-A0C3EE5532B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165.3k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A68A-40F0-ADB5-A0C3EE5532B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165317</c:v>
                </c:pt>
                <c:pt idx="1">
                  <c:v>165317</c:v>
                </c:pt>
                <c:pt idx="2">
                  <c:v>165317</c:v>
                </c:pt>
                <c:pt idx="3">
                  <c:v>165317</c:v>
                </c:pt>
                <c:pt idx="4">
                  <c:v>165317</c:v>
                </c:pt>
                <c:pt idx="5">
                  <c:v>165317</c:v>
                </c:pt>
                <c:pt idx="6">
                  <c:v>165317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A68A-40F0-ADB5-A0C3EE553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464.1k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A68A-40F0-ADB5-A0C3EE5532B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464.1k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A68A-40F0-ADB5-A0C3EE5532B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464.1k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A68A-40F0-ADB5-A0C3EE5532B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464.1k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A68A-40F0-ADB5-A0C3EE5532B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464.1k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A68A-40F0-ADB5-A0C3EE5532B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464.1k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A68A-40F0-ADB5-A0C3EE5532B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464.1k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A68A-40F0-ADB5-A0C3EE5532B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464076</c:v>
                </c:pt>
                <c:pt idx="1">
                  <c:v>464076</c:v>
                </c:pt>
                <c:pt idx="2">
                  <c:v>464076</c:v>
                </c:pt>
                <c:pt idx="3">
                  <c:v>464076</c:v>
                </c:pt>
                <c:pt idx="4">
                  <c:v>464076</c:v>
                </c:pt>
                <c:pt idx="5">
                  <c:v>464076</c:v>
                </c:pt>
                <c:pt idx="6">
                  <c:v>464076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A68A-40F0-ADB5-A0C3EE553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followers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702.2k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A68A-40F0-ADB5-A0C3EE5532B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702.2k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A68A-40F0-ADB5-A0C3EE5532B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702.2k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A68A-40F0-ADB5-A0C3EE5532B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702.2k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A68A-40F0-ADB5-A0C3EE5532B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702.2k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A68A-40F0-ADB5-A0C3EE5532B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702.2k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A68A-40F0-ADB5-A0C3EE5532B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702.2k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A68A-40F0-ADB5-A0C3EE5532B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702249</c:v>
                </c:pt>
                <c:pt idx="1">
                  <c:v>702249</c:v>
                </c:pt>
                <c:pt idx="2">
                  <c:v>702249</c:v>
                </c:pt>
                <c:pt idx="3">
                  <c:v>702249</c:v>
                </c:pt>
                <c:pt idx="4">
                  <c:v>702249</c:v>
                </c:pt>
                <c:pt idx="5">
                  <c:v>702249</c:v>
                </c:pt>
                <c:pt idx="6">
                  <c:v>702249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A68A-40F0-ADB5-A0C3EE553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44AD-4B2B-83E2-CB885B80097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4AD-4B2B-83E2-CB885B80097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44AD-4B2B-83E2-CB885B80097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4AD-4B2B-83E2-CB885B80097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44AD-4B2B-83E2-CB885B80097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4AD-4B2B-83E2-CB885B80097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8.4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44AD-4B2B-83E2-CB885B80097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</c:v>
                </c:pt>
                <c:pt idx="1">
                  <c:v>6.2857142857142856</c:v>
                </c:pt>
                <c:pt idx="2">
                  <c:v>8.1428571428571423</c:v>
                </c:pt>
                <c:pt idx="3">
                  <c:v>8.1428571428571423</c:v>
                </c:pt>
                <c:pt idx="4">
                  <c:v>7.5714285714285712</c:v>
                </c:pt>
                <c:pt idx="5">
                  <c:v>7.8571428571428568</c:v>
                </c:pt>
                <c:pt idx="6">
                  <c:v>8.4285714285714288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4AD-4B2B-83E2-CB885B8009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44AD-4B2B-83E2-CB885B80097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44AD-4B2B-83E2-CB885B80097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44AD-4B2B-83E2-CB885B80097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44AD-4B2B-83E2-CB885B80097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44AD-4B2B-83E2-CB885B80097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44AD-4B2B-83E2-CB885B80097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44AD-4B2B-83E2-CB885B80097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</c:v>
                </c:pt>
                <c:pt idx="1">
                  <c:v>1.428571428571429</c:v>
                </c:pt>
                <c:pt idx="2">
                  <c:v>1.142857142857143</c:v>
                </c:pt>
                <c:pt idx="3">
                  <c:v>1.285714285714286</c:v>
                </c:pt>
                <c:pt idx="4">
                  <c:v>1.285714285714286</c:v>
                </c:pt>
                <c:pt idx="5">
                  <c:v>1.428571428571429</c:v>
                </c:pt>
                <c:pt idx="6">
                  <c:v>1.714285714285714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4AD-4B2B-83E2-CB885B8009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16.9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44AD-4B2B-83E2-CB885B80097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14.4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44AD-4B2B-83E2-CB885B80097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14.4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44AD-4B2B-83E2-CB885B80097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15.6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44AD-4B2B-83E2-CB885B80097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15.1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44AD-4B2B-83E2-CB885B80097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15.4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44AD-4B2B-83E2-CB885B80097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14.7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44AD-4B2B-83E2-CB885B80097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16.857142857142861</c:v>
                </c:pt>
                <c:pt idx="1">
                  <c:v>14.428571428571431</c:v>
                </c:pt>
                <c:pt idx="2">
                  <c:v>14.428571428571431</c:v>
                </c:pt>
                <c:pt idx="3">
                  <c:v>15.571428571428569</c:v>
                </c:pt>
                <c:pt idx="4">
                  <c:v>15.142857142857141</c:v>
                </c:pt>
                <c:pt idx="5">
                  <c:v>15.428571428571431</c:v>
                </c:pt>
                <c:pt idx="6">
                  <c:v>14.71428571428571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44AD-4B2B-83E2-CB885B80097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moving_post_link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12.9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44AD-4B2B-83E2-CB885B80097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44AD-4B2B-83E2-CB885B80097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44AD-4B2B-83E2-CB885B80097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44AD-4B2B-83E2-CB885B80097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44AD-4B2B-83E2-CB885B80097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44AD-4B2B-83E2-CB885B80097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44AD-4B2B-83E2-CB885B80097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12.857142857142859</c:v>
                </c:pt>
                <c:pt idx="1">
                  <c:v>11.428571428571431</c:v>
                </c:pt>
                <c:pt idx="2">
                  <c:v>9.7142857142857135</c:v>
                </c:pt>
                <c:pt idx="3">
                  <c:v>9.4285714285714288</c:v>
                </c:pt>
                <c:pt idx="4">
                  <c:v>9.5714285714285712</c:v>
                </c:pt>
                <c:pt idx="5">
                  <c:v>9.1428571428571423</c:v>
                </c:pt>
                <c:pt idx="6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44AD-4B2B-83E2-CB885B800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87CEEB"/>
              </a:solidFill>
            </a:ln>
          </c:spPr>
          <c:marker>
            <c:symbol val="circle"/>
            <c:size val="5"/>
            <c:spPr>
              <a:solidFill>
                <a:srgbClr val="87CEEB"/>
              </a:solidFill>
              <a:ln w="19050">
                <a:solidFill>
                  <a:srgbClr val="87CEEB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24.7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8B97-4A09-B88C-10A765C5568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24.8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B97-4A09-B88C-10A765C5568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22.3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8B97-4A09-B88C-10A765C5568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22.9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8B97-4A09-B88C-10A765C5568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21.5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B97-4A09-B88C-10A765C5568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21.5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8B97-4A09-B88C-10A765C5568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B97-4A09-B88C-10A765C5568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24.666666666666671</c:v>
                </c:pt>
                <c:pt idx="1">
                  <c:v>24.81818181818182</c:v>
                </c:pt>
                <c:pt idx="2">
                  <c:v>22.333333333333329</c:v>
                </c:pt>
                <c:pt idx="3">
                  <c:v>22.89473684210526</c:v>
                </c:pt>
                <c:pt idx="4">
                  <c:v>21.490566037735849</c:v>
                </c:pt>
                <c:pt idx="5">
                  <c:v>21.472727272727269</c:v>
                </c:pt>
                <c:pt idx="6">
                  <c:v>21.01694915254237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B97-4A09-B88C-10A765C556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109.7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8B97-4A09-B88C-10A765C5568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109.7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8B97-4A09-B88C-10A765C5568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8B97-4A09-B88C-10A765C5568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112.7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8B97-4A09-B88C-10A765C5568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101.0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8B97-4A09-B88C-10A765C5568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8B97-4A09-B88C-10A765C5568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106.2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8B97-4A09-B88C-10A765C5568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109.71428571428569</c:v>
                </c:pt>
                <c:pt idx="1">
                  <c:v>109.7</c:v>
                </c:pt>
                <c:pt idx="2">
                  <c:v>111</c:v>
                </c:pt>
                <c:pt idx="3">
                  <c:v>112.6666666666667</c:v>
                </c:pt>
                <c:pt idx="4">
                  <c:v>101</c:v>
                </c:pt>
                <c:pt idx="5">
                  <c:v>100</c:v>
                </c:pt>
                <c:pt idx="6">
                  <c:v>106.25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8B97-4A09-B88C-10A765C556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112.3389830508475</c:v>
                </c:pt>
                <c:pt idx="1">
                  <c:v>120.6930693069307</c:v>
                </c:pt>
                <c:pt idx="2">
                  <c:v>115.1881188118812</c:v>
                </c:pt>
                <c:pt idx="3">
                  <c:v>107.36697247706419</c:v>
                </c:pt>
                <c:pt idx="4">
                  <c:v>114.24528301886789</c:v>
                </c:pt>
                <c:pt idx="5">
                  <c:v>103.4351851851852</c:v>
                </c:pt>
                <c:pt idx="6">
                  <c:v>109.0194174757282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8B97-4A09-B88C-10A765C5568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average_engagement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600.7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8B97-4A09-B88C-10A765C5568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611.4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8B97-4A09-B88C-10A765C5568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600.5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8B97-4A09-B88C-10A765C5568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572.1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8B97-4A09-B88C-10A765C5568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558.6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8B97-4A09-B88C-10A765C5568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538.1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8B97-4A09-B88C-10A765C5568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533.0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8B97-4A09-B88C-10A765C5568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600.65555555555557</c:v>
                </c:pt>
                <c:pt idx="1">
                  <c:v>611.42499999999995</c:v>
                </c:pt>
                <c:pt idx="2">
                  <c:v>600.52941176470586</c:v>
                </c:pt>
                <c:pt idx="3">
                  <c:v>572.09090909090912</c:v>
                </c:pt>
                <c:pt idx="4">
                  <c:v>558.64179104477614</c:v>
                </c:pt>
                <c:pt idx="5">
                  <c:v>538.125</c:v>
                </c:pt>
                <c:pt idx="6">
                  <c:v>532.95238095238096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8B97-4A09-B88C-10A765C556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97D09"/>
              </a:solidFill>
            </a:ln>
          </c:spPr>
          <c:marker>
            <c:symbol val="circle"/>
            <c:size val="5"/>
            <c:spPr>
              <a:solidFill>
                <a:srgbClr val="F97D09"/>
              </a:solidFill>
              <a:ln w="19050">
                <a:solidFill>
                  <a:srgbClr val="F97D09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2E4B-404E-B548-62C97860D52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E4B-404E-B548-62C97860D52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2E4B-404E-B548-62C97860D52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E4B-404E-B548-62C97860D52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2E4B-404E-B548-62C97860D52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2E4B-404E-B548-62C97860D52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2E4B-404E-B548-62C97860D52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0.70551448534769479</c:v>
                </c:pt>
                <c:pt idx="1">
                  <c:v>0.57869279720404843</c:v>
                </c:pt>
                <c:pt idx="2">
                  <c:v>0.50741982951600362</c:v>
                </c:pt>
                <c:pt idx="3">
                  <c:v>0.49674030953633991</c:v>
                </c:pt>
                <c:pt idx="4">
                  <c:v>0.62250605230793277</c:v>
                </c:pt>
                <c:pt idx="5">
                  <c:v>0.82979108122285117</c:v>
                </c:pt>
                <c:pt idx="6">
                  <c:v>0.83668524641036957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E4B-404E-B548-62C97860D5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20C646"/>
              </a:solidFill>
            </a:ln>
          </c:spPr>
          <c:marker>
            <c:symbol val="circle"/>
            <c:size val="5"/>
            <c:spPr>
              <a:solidFill>
                <a:srgbClr val="20C646"/>
              </a:solidFill>
              <a:ln w="19050">
                <a:solidFill>
                  <a:srgbClr val="20C646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2E4B-404E-B548-62C97860D52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3.4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2E4B-404E-B548-62C97860D52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2.6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2E4B-404E-B548-62C97860D52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2E4B-404E-B548-62C97860D52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2E4B-404E-B548-62C97860D52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2E4B-404E-B548-62C97860D52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2.5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2E4B-404E-B548-62C97860D52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3.6719122035186742</c:v>
                </c:pt>
                <c:pt idx="1">
                  <c:v>3.4158973843673679</c:v>
                </c:pt>
                <c:pt idx="2">
                  <c:v>2.6371492356690678</c:v>
                </c:pt>
                <c:pt idx="3">
                  <c:v>2.7068830483647401</c:v>
                </c:pt>
                <c:pt idx="4">
                  <c:v>2.7418373510755552</c:v>
                </c:pt>
                <c:pt idx="5">
                  <c:v>2.4872171022664591</c:v>
                </c:pt>
                <c:pt idx="6">
                  <c:v>2.4687878271433381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2E4B-404E-B548-62C97860D5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engagement_rate</c:v>
                </c:pt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2E4B-404E-B548-62C97860D52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10.7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2E4B-404E-B548-62C97860D52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2E4B-404E-B548-62C97860D52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10.4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2E4B-404E-B548-62C97860D52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9.2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2E4B-404E-B548-62C97860D52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2E4B-404E-B548-62C97860D52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z="800">
                        <a:solidFill>
                          <a:srgbClr val="000000"/>
                        </a:solidFill>
                        <a:latin typeface="Bahnschrift"/>
                      </a:rPr>
                      <a:t>7.5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2E4B-404E-B548-62C97860D52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29-Sep</c:v>
                </c:pt>
                <c:pt idx="1">
                  <c:v>30-Sep</c:v>
                </c:pt>
                <c:pt idx="2">
                  <c:v>01-Oct</c:v>
                </c:pt>
                <c:pt idx="3">
                  <c:v>02-Oct</c:v>
                </c:pt>
                <c:pt idx="4">
                  <c:v>03-Oct</c:v>
                </c:pt>
                <c:pt idx="5">
                  <c:v>04-Oct</c:v>
                </c:pt>
                <c:pt idx="6">
                  <c:v>05-Oct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10.392360418829449</c:v>
                </c:pt>
                <c:pt idx="1">
                  <c:v>10.691209862198059</c:v>
                </c:pt>
                <c:pt idx="2">
                  <c:v>10.04594543957564</c:v>
                </c:pt>
                <c:pt idx="3">
                  <c:v>10.399173566504</c:v>
                </c:pt>
                <c:pt idx="4">
                  <c:v>9.1921205974869782</c:v>
                </c:pt>
                <c:pt idx="5">
                  <c:v>7.2418653419736314</c:v>
                </c:pt>
                <c:pt idx="6">
                  <c:v>7.4709936916650914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2E4B-404E-B548-62C97860D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0">
                <a:latin typeface="Bahnschrift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30082C-AC5C-58F1-ADF1-5EDC47B152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AD857-1BA1-C37D-7155-6F26247DCD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B77B5-9502-45C8-A10B-5A3D0F1C79C1}" type="datetimeFigureOut">
              <a:rPr lang="en-IN" smtClean="0"/>
              <a:t>11-10-2024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60F29-A7B2-215F-8594-6AE17C74A2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96F5A-52BB-F381-F807-2526146DA2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79E2A-05DC-4276-85AA-3264E001A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5464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32EB2-B921-4BAB-8592-687CE0438513}" type="datetimeFigureOut">
              <a:rPr lang="en-IN" smtClean="0"/>
              <a:t>11-10-2024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A21DF-61C9-4372-AE69-2910863D0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1108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8503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5770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2095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4874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9837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433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37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8063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710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4386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698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713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2842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0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7722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650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8649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3730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05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33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280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49220" y="3011246"/>
            <a:ext cx="7893558" cy="75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Bahnschrift"/>
                <a:cs typeface="Bahnschrif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87332-D8BC-43CC-AB55-41D6C6B29A8D}" type="datetime1">
              <a:rPr lang="en-US" smtClean="0"/>
              <a:t>10/11/2024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893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Bahnschrift"/>
                <a:cs typeface="Bahnschrif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1B7FD8-6DE2-E707-8935-39C144FA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EE81-5FBB-4AB5-8AAB-C0E5CECAD01B}" type="datetime1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6E30A-873D-D36C-C7C9-AE2A3121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3D719-BCD6-0BBF-8CAD-D77AB44B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7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Bahnschrift"/>
                <a:cs typeface="Bahnschrif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BA876-1F32-45E1-9E9D-48D6F375E9CE}" type="datetime1">
              <a:rPr lang="en-US" smtClean="0"/>
              <a:t>10/11/2024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738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Bahnschrift"/>
                <a:cs typeface="Bahnschrif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31E5B-E37D-4C9E-B16A-0C3E92F305F3}" type="datetime1">
              <a:rPr lang="en-US" smtClean="0"/>
              <a:t>10/11/2024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41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54BA3-BDA7-45B5-9DDA-83F4E611211C}" type="datetime1">
              <a:rPr lang="en-US" smtClean="0"/>
              <a:t>10/11/2024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894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212293"/>
            <a:ext cx="120345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Bahnschrift"/>
                <a:cs typeface="Bahnschrif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59A2C-6181-4FBC-AFD5-DE1A8A0C99CC}" type="datetime1">
              <a:rPr lang="en-US" smtClean="0"/>
              <a:t>10/11/2024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46231" y="73793"/>
            <a:ext cx="2709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181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31.xml"/><Relationship Id="rId18" Type="http://schemas.openxmlformats.org/officeDocument/2006/relationships/slide" Target="slide38.xml"/><Relationship Id="rId3" Type="http://schemas.openxmlformats.org/officeDocument/2006/relationships/slide" Target="slide10.xml"/><Relationship Id="rId21" Type="http://schemas.openxmlformats.org/officeDocument/2006/relationships/slide" Target="slide41.xml"/><Relationship Id="rId7" Type="http://schemas.openxmlformats.org/officeDocument/2006/relationships/slide" Target="slide15.xml"/><Relationship Id="rId12" Type="http://schemas.openxmlformats.org/officeDocument/2006/relationships/slide" Target="slide30.xml"/><Relationship Id="rId17" Type="http://schemas.openxmlformats.org/officeDocument/2006/relationships/slide" Target="slide36.xml"/><Relationship Id="rId2" Type="http://schemas.openxmlformats.org/officeDocument/2006/relationships/notesSlide" Target="../notesSlides/notesSlide1.xml"/><Relationship Id="rId16" Type="http://schemas.openxmlformats.org/officeDocument/2006/relationships/slide" Target="slide35.xml"/><Relationship Id="rId20" Type="http://schemas.openxmlformats.org/officeDocument/2006/relationships/slide" Target="slide4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26.xml"/><Relationship Id="rId5" Type="http://schemas.openxmlformats.org/officeDocument/2006/relationships/slide" Target="slide13.xml"/><Relationship Id="rId15" Type="http://schemas.openxmlformats.org/officeDocument/2006/relationships/slide" Target="slide33.xml"/><Relationship Id="rId10" Type="http://schemas.openxmlformats.org/officeDocument/2006/relationships/slide" Target="slide23.xml"/><Relationship Id="rId19" Type="http://schemas.openxmlformats.org/officeDocument/2006/relationships/slide" Target="slide39.xml"/><Relationship Id="rId4" Type="http://schemas.openxmlformats.org/officeDocument/2006/relationships/slide" Target="slide12.xml"/><Relationship Id="rId9" Type="http://schemas.openxmlformats.org/officeDocument/2006/relationships/slide" Target="slide20.xml"/><Relationship Id="rId14" Type="http://schemas.openxmlformats.org/officeDocument/2006/relationships/slide" Target="slide3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slide" Target="slide57.xml"/><Relationship Id="rId18" Type="http://schemas.openxmlformats.org/officeDocument/2006/relationships/slide" Target="slide63.xml"/><Relationship Id="rId3" Type="http://schemas.openxmlformats.org/officeDocument/2006/relationships/slide" Target="slide44.xml"/><Relationship Id="rId7" Type="http://schemas.openxmlformats.org/officeDocument/2006/relationships/slide" Target="slide49.xml"/><Relationship Id="rId12" Type="http://schemas.openxmlformats.org/officeDocument/2006/relationships/slide" Target="slide55.xml"/><Relationship Id="rId17" Type="http://schemas.openxmlformats.org/officeDocument/2006/relationships/slide" Target="slide62.xml"/><Relationship Id="rId2" Type="http://schemas.openxmlformats.org/officeDocument/2006/relationships/slide" Target="slide43.xml"/><Relationship Id="rId16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8.xml"/><Relationship Id="rId11" Type="http://schemas.openxmlformats.org/officeDocument/2006/relationships/slide" Target="slide54.xml"/><Relationship Id="rId5" Type="http://schemas.openxmlformats.org/officeDocument/2006/relationships/slide" Target="slide46.xml"/><Relationship Id="rId15" Type="http://schemas.openxmlformats.org/officeDocument/2006/relationships/slide" Target="slide59.xml"/><Relationship Id="rId10" Type="http://schemas.openxmlformats.org/officeDocument/2006/relationships/slide" Target="slide53.xml"/><Relationship Id="rId4" Type="http://schemas.openxmlformats.org/officeDocument/2006/relationships/slide" Target="slide45.xml"/><Relationship Id="rId9" Type="http://schemas.openxmlformats.org/officeDocument/2006/relationships/slide" Target="slide52.xml"/><Relationship Id="rId14" Type="http://schemas.openxmlformats.org/officeDocument/2006/relationships/slide" Target="slide5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hyperlink" Target="https://www.facebook.com/555270622626045/posts/109893052492671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acebook.com/416209120551655/posts/980315837474311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558659898955822/videos/1052135756364307" TargetMode="External"/><Relationship Id="rId10" Type="http://schemas.openxmlformats.org/officeDocument/2006/relationships/image" Target="../media/image72.png"/><Relationship Id="rId4" Type="http://schemas.openxmlformats.org/officeDocument/2006/relationships/hyperlink" Target="https://www.facebook.com/527851522045630/videos/8921955314501340" TargetMode="External"/><Relationship Id="rId9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x.com/MamataOfficial" TargetMode="External"/><Relationship Id="rId7" Type="http://schemas.openxmlformats.org/officeDocument/2006/relationships/hyperlink" Target="https://twitter.com/CPIM_WESTBENGAL/status/184251768477832399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INCWestBengal/status/1841514432947749299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twitter.com/BJP4Bengal/status/1841251755319050318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s://twitter.com/AITCofficial/status/1841509485845622895" TargetMode="External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s://www.instagram.com/mamataofficial/" TargetMode="External"/><Relationship Id="rId7" Type="http://schemas.openxmlformats.org/officeDocument/2006/relationships/hyperlink" Target="https://www.instagram.com/reel/DAqDn6KPWdh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reel/DAtKVIFJgJ1/" TargetMode="External"/><Relationship Id="rId5" Type="http://schemas.openxmlformats.org/officeDocument/2006/relationships/hyperlink" Target="https://www.instagram.com/reel/DAoLfVnSCnn/" TargetMode="External"/><Relationship Id="rId10" Type="http://schemas.openxmlformats.org/officeDocument/2006/relationships/image" Target="../media/image80.png"/><Relationship Id="rId4" Type="http://schemas.openxmlformats.org/officeDocument/2006/relationships/hyperlink" Target="https://www.instagram.com/explore/tags/sitaramyechury/" TargetMode="External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2X9w5aOOyMM" TargetMode="External"/><Relationship Id="rId3" Type="http://schemas.openxmlformats.org/officeDocument/2006/relationships/video" Target="https://www.youtube.com/embed/2X9w5aOOyMM?feature=oembed" TargetMode="External"/><Relationship Id="rId7" Type="http://schemas.openxmlformats.org/officeDocument/2006/relationships/hyperlink" Target="https://www.youtube.com/watch?v=Myql3Sz9Uxs" TargetMode="External"/><Relationship Id="rId2" Type="http://schemas.openxmlformats.org/officeDocument/2006/relationships/video" Target="https://www.youtube.com/embed/Myql3Sz9Uxs?feature=oembed" TargetMode="External"/><Relationship Id="rId1" Type="http://schemas.openxmlformats.org/officeDocument/2006/relationships/video" Target="https://www.youtube.com/embed/-xN6qU9LURo?feature=oembed" TargetMode="External"/><Relationship Id="rId6" Type="http://schemas.openxmlformats.org/officeDocument/2006/relationships/hyperlink" Target="https://www.youtube.com/watch?v=-xN6qU9LURo" TargetMode="External"/><Relationship Id="rId11" Type="http://schemas.openxmlformats.org/officeDocument/2006/relationships/image" Target="../media/image83.jpeg"/><Relationship Id="rId5" Type="http://schemas.openxmlformats.org/officeDocument/2006/relationships/image" Target="../media/image5.png"/><Relationship Id="rId10" Type="http://schemas.openxmlformats.org/officeDocument/2006/relationships/image" Target="../media/image82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2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0.xml"/><Relationship Id="rId3" Type="http://schemas.openxmlformats.org/officeDocument/2006/relationships/slide" Target="slide67.xml"/><Relationship Id="rId7" Type="http://schemas.openxmlformats.org/officeDocument/2006/relationships/slide" Target="slide72.xml"/><Relationship Id="rId12" Type="http://schemas.openxmlformats.org/officeDocument/2006/relationships/slide" Target="slide79.xml"/><Relationship Id="rId17" Type="http://schemas.openxmlformats.org/officeDocument/2006/relationships/slide" Target="slide85.xml"/><Relationship Id="rId2" Type="http://schemas.openxmlformats.org/officeDocument/2006/relationships/slide" Target="slide66.xml"/><Relationship Id="rId16" Type="http://schemas.openxmlformats.org/officeDocument/2006/relationships/slide" Target="slide8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11" Type="http://schemas.openxmlformats.org/officeDocument/2006/relationships/slide" Target="slide77.xml"/><Relationship Id="rId5" Type="http://schemas.openxmlformats.org/officeDocument/2006/relationships/slide" Target="slide70.xml"/><Relationship Id="rId15" Type="http://schemas.openxmlformats.org/officeDocument/2006/relationships/slide" Target="slide83.xml"/><Relationship Id="rId10" Type="http://schemas.openxmlformats.org/officeDocument/2006/relationships/slide" Target="slide76.xml"/><Relationship Id="rId4" Type="http://schemas.openxmlformats.org/officeDocument/2006/relationships/slide" Target="slide68.xml"/><Relationship Id="rId9" Type="http://schemas.openxmlformats.org/officeDocument/2006/relationships/slide" Target="slide75.xml"/><Relationship Id="rId14" Type="http://schemas.openxmlformats.org/officeDocument/2006/relationships/slide" Target="slide8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2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3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1.xml"/><Relationship Id="rId5" Type="http://schemas.openxmlformats.org/officeDocument/2006/relationships/chart" Target="../charts/chart30.xml"/><Relationship Id="rId4" Type="http://schemas.openxmlformats.org/officeDocument/2006/relationships/chart" Target="../charts/char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s://www.facebook.com/547286240089663/videos/434750399651639" TargetMode="External"/><Relationship Id="rId7" Type="http://schemas.openxmlformats.org/officeDocument/2006/relationships/hyperlink" Target="https://www.facebook.com/534507618044969/videos/842887701053896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acebook.com/hashtag/amarghorrgkar?__eep__=6&amp;__cft__%5b0%5d=AZWRYzPbWEmWuxjmg-gaktVPirX5fPQ1L68AleWSE-04IBQMF3tKdisfxRisjKoKnoh_hsjQpApcHmHjntyY5NPpsvHENJKfWcnnT73Hp9o4uwvoZeUsHBUxFNRofNtbMNHbB4a3p4UOohBKxg8Lk07bSowsorpmuKzq89QkvKRtbA&amp;__tn__=*NK-R" TargetMode="External"/><Relationship Id="rId11" Type="http://schemas.openxmlformats.org/officeDocument/2006/relationships/image" Target="../media/image87.png"/><Relationship Id="rId5" Type="http://schemas.openxmlformats.org/officeDocument/2006/relationships/hyperlink" Target="https://www.facebook.com/754087262744518/posts/1092778008875440" TargetMode="External"/><Relationship Id="rId10" Type="http://schemas.openxmlformats.org/officeDocument/2006/relationships/image" Target="../media/image86.png"/><Relationship Id="rId4" Type="http://schemas.openxmlformats.org/officeDocument/2006/relationships/hyperlink" Target="https://www.facebook.com/534554428041045/posts/1067501564746326" TargetMode="External"/><Relationship Id="rId9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hyperlink" Target="https://twitter.com/MamataOfficial/status/1841863253581791561" TargetMode="External"/><Relationship Id="rId7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adhirrcinc/status/1841058505190449634" TargetMode="External"/><Relationship Id="rId5" Type="http://schemas.openxmlformats.org/officeDocument/2006/relationships/hyperlink" Target="https://twitter.com/sujan_speak/status/1841872908609847576" TargetMode="External"/><Relationship Id="rId10" Type="http://schemas.openxmlformats.org/officeDocument/2006/relationships/image" Target="../media/image91.png"/><Relationship Id="rId4" Type="http://schemas.openxmlformats.org/officeDocument/2006/relationships/hyperlink" Target="https://twitter.com/SuvenduWB/status/1840776919962272162" TargetMode="External"/><Relationship Id="rId9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https://www.instagram.com/reel/DAqyWfIy4BF/" TargetMode="External"/><Relationship Id="rId7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hyperlink" Target="https://www.instagram.com/reel/DAlei5rPLIa/" TargetMode="External"/><Relationship Id="rId4" Type="http://schemas.openxmlformats.org/officeDocument/2006/relationships/hyperlink" Target="https://www.instagram.com/reel/DAq4DA8P7Lj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fyMtL5YwN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96.png"/><Relationship Id="rId7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96.png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96.png"/><Relationship Id="rId7" Type="http://schemas.openxmlformats.org/officeDocument/2006/relationships/image" Target="../media/image1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96.png"/><Relationship Id="rId7" Type="http://schemas.openxmlformats.org/officeDocument/2006/relationships/image" Target="../media/image1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96.png"/><Relationship Id="rId7" Type="http://schemas.openxmlformats.org/officeDocument/2006/relationships/image" Target="../media/image1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96.png"/><Relationship Id="rId7" Type="http://schemas.openxmlformats.org/officeDocument/2006/relationships/image" Target="../media/image1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96.png"/><Relationship Id="rId7" Type="http://schemas.openxmlformats.org/officeDocument/2006/relationships/image" Target="../media/image1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96.png"/><Relationship Id="rId7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96.png"/><Relationship Id="rId7" Type="http://schemas.openxmlformats.org/officeDocument/2006/relationships/image" Target="../media/image1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96.png"/><Relationship Id="rId7" Type="http://schemas.openxmlformats.org/officeDocument/2006/relationships/image" Target="../media/image1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96.png"/><Relationship Id="rId7" Type="http://schemas.openxmlformats.org/officeDocument/2006/relationships/image" Target="../media/image1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96.png"/><Relationship Id="rId7" Type="http://schemas.openxmlformats.org/officeDocument/2006/relationships/image" Target="../media/image1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96.png"/><Relationship Id="rId7" Type="http://schemas.openxmlformats.org/officeDocument/2006/relationships/image" Target="../media/image1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96.png"/><Relationship Id="rId7" Type="http://schemas.openxmlformats.org/officeDocument/2006/relationships/image" Target="../media/image2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96.png"/><Relationship Id="rId7" Type="http://schemas.openxmlformats.org/officeDocument/2006/relationships/image" Target="../media/image2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96.png"/><Relationship Id="rId7" Type="http://schemas.openxmlformats.org/officeDocument/2006/relationships/image" Target="../media/image2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96.png"/><Relationship Id="rId7" Type="http://schemas.openxmlformats.org/officeDocument/2006/relationships/image" Target="../media/image2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bjp4bengal/" TargetMode="External"/><Relationship Id="rId13" Type="http://schemas.openxmlformats.org/officeDocument/2006/relationships/hyperlink" Target="https://www.facebook.com/cpimwbpc/" TargetMode="External"/><Relationship Id="rId3" Type="http://schemas.openxmlformats.org/officeDocument/2006/relationships/hyperlink" Target="https://twitter.com/AITCofficial/" TargetMode="External"/><Relationship Id="rId7" Type="http://schemas.openxmlformats.org/officeDocument/2006/relationships/hyperlink" Target="https://twitter.com/BJP4Bengal" TargetMode="External"/><Relationship Id="rId12" Type="http://schemas.openxmlformats.org/officeDocument/2006/relationships/hyperlink" Target="https://www.instagram.com/inc.westbengal/" TargetMode="External"/><Relationship Id="rId2" Type="http://schemas.openxmlformats.org/officeDocument/2006/relationships/hyperlink" Target="https://www.facebook.com/AITCofficial/" TargetMode="External"/><Relationship Id="rId16" Type="http://schemas.openxmlformats.org/officeDocument/2006/relationships/hyperlink" Target="https://www.youtube.com/channel/UCcd7RCh3QE8tBcSZNjbk6O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acebook.com/BJP4Bengal" TargetMode="External"/><Relationship Id="rId11" Type="http://schemas.openxmlformats.org/officeDocument/2006/relationships/hyperlink" Target="https://twitter.com/INCWestBengal" TargetMode="External"/><Relationship Id="rId5" Type="http://schemas.openxmlformats.org/officeDocument/2006/relationships/hyperlink" Target="https://www.youtube.com/@AITCOfficialYouTube" TargetMode="External"/><Relationship Id="rId15" Type="http://schemas.openxmlformats.org/officeDocument/2006/relationships/hyperlink" Target="https://www.instagram.com/cpimwb/" TargetMode="External"/><Relationship Id="rId10" Type="http://schemas.openxmlformats.org/officeDocument/2006/relationships/hyperlink" Target="https://www.facebook.com/INCWestBengal/" TargetMode="External"/><Relationship Id="rId4" Type="http://schemas.openxmlformats.org/officeDocument/2006/relationships/hyperlink" Target="https://www.instagram.com/aitcofficial/" TargetMode="External"/><Relationship Id="rId9" Type="http://schemas.openxmlformats.org/officeDocument/2006/relationships/hyperlink" Target="https://www.youtube.com/@BJP4Bengal" TargetMode="External"/><Relationship Id="rId14" Type="http://schemas.openxmlformats.org/officeDocument/2006/relationships/hyperlink" Target="https://twitter.com/CPIM_WESTBENGAL" TargetMode="External"/></Relationships>
</file>

<file path=ppt/slides/_rels/slide84.xml.rels><?xml version="1.0" encoding="UTF-8" standalone="yes"?>
<Relationships xmlns="http://schemas.openxmlformats.org/package/2006/relationships"><Relationship Id="rId26" Type="http://schemas.openxmlformats.org/officeDocument/2006/relationships/hyperlink" Target="https://www.facebook.com/AbhishekBanerjeeOfficial" TargetMode="External"/><Relationship Id="rId21" Type="http://schemas.openxmlformats.org/officeDocument/2006/relationships/hyperlink" Target="https://www.instagram.com/agnimitra.inga/" TargetMode="External"/><Relationship Id="rId42" Type="http://schemas.openxmlformats.org/officeDocument/2006/relationships/hyperlink" Target="https://www.facebook.com/ItsDebangshu" TargetMode="External"/><Relationship Id="rId47" Type="http://schemas.openxmlformats.org/officeDocument/2006/relationships/hyperlink" Target="https://twitter.com/derekobrienmp" TargetMode="External"/><Relationship Id="rId63" Type="http://schemas.openxmlformats.org/officeDocument/2006/relationships/hyperlink" Target="https://www.instagram.com/mimichakraborty/" TargetMode="External"/><Relationship Id="rId68" Type="http://schemas.openxmlformats.org/officeDocument/2006/relationships/hyperlink" Target="https://twitter.com/Sujan_Speak" TargetMode="External"/><Relationship Id="rId16" Type="http://schemas.openxmlformats.org/officeDocument/2006/relationships/hyperlink" Target="https://www.facebook.com/johnbarlabjp" TargetMode="External"/><Relationship Id="rId11" Type="http://schemas.openxmlformats.org/officeDocument/2006/relationships/hyperlink" Target="https://www.instagram.com/suvenduwb/" TargetMode="External"/><Relationship Id="rId24" Type="http://schemas.openxmlformats.org/officeDocument/2006/relationships/hyperlink" Target="https://www.instagram.com/mamataofficial/" TargetMode="External"/><Relationship Id="rId32" Type="http://schemas.openxmlformats.org/officeDocument/2006/relationships/hyperlink" Target="https://www.instagram.com/dr.shashipanja/" TargetMode="External"/><Relationship Id="rId37" Type="http://schemas.openxmlformats.org/officeDocument/2006/relationships/hyperlink" Target="https://www.facebook.com/BratyaB" TargetMode="External"/><Relationship Id="rId40" Type="http://schemas.openxmlformats.org/officeDocument/2006/relationships/hyperlink" Target="https://twitter.com/KunalGhoshAgain" TargetMode="External"/><Relationship Id="rId45" Type="http://schemas.openxmlformats.org/officeDocument/2006/relationships/hyperlink" Target="https://www.youtube.com/@debangshubits2611" TargetMode="External"/><Relationship Id="rId53" Type="http://schemas.openxmlformats.org/officeDocument/2006/relationships/hyperlink" Target="https://www.facebook.com/saket.gokhale" TargetMode="External"/><Relationship Id="rId58" Type="http://schemas.openxmlformats.org/officeDocument/2006/relationships/hyperlink" Target="https://www.instagram.com/sushmitadevaitc/" TargetMode="External"/><Relationship Id="rId66" Type="http://schemas.openxmlformats.org/officeDocument/2006/relationships/hyperlink" Target="https://www.instagram.com/nusratchirps/" TargetMode="External"/><Relationship Id="rId74" Type="http://schemas.openxmlformats.org/officeDocument/2006/relationships/hyperlink" Target="https://twitter.com/mishra_surjya" TargetMode="External"/><Relationship Id="rId5" Type="http://schemas.openxmlformats.org/officeDocument/2006/relationships/hyperlink" Target="https://www.youtube.com/@dilipghoshbjp" TargetMode="External"/><Relationship Id="rId61" Type="http://schemas.openxmlformats.org/officeDocument/2006/relationships/hyperlink" Target="https://www.facebook.com/itsmimichakraborty" TargetMode="External"/><Relationship Id="rId19" Type="http://schemas.openxmlformats.org/officeDocument/2006/relationships/hyperlink" Target="https://www.facebook.com/agnimitra.in" TargetMode="External"/><Relationship Id="rId14" Type="http://schemas.openxmlformats.org/officeDocument/2006/relationships/hyperlink" Target="https://twitter.com/amitmalviya" TargetMode="External"/><Relationship Id="rId22" Type="http://schemas.openxmlformats.org/officeDocument/2006/relationships/hyperlink" Target="https://www.facebook.com/MamataBanerjeeOfficial/" TargetMode="External"/><Relationship Id="rId27" Type="http://schemas.openxmlformats.org/officeDocument/2006/relationships/hyperlink" Target="https://twitter.com/abhishekaitc" TargetMode="External"/><Relationship Id="rId30" Type="http://schemas.openxmlformats.org/officeDocument/2006/relationships/hyperlink" Target="https://www.facebook.com/Dr.ShashiPanja" TargetMode="External"/><Relationship Id="rId35" Type="http://schemas.openxmlformats.org/officeDocument/2006/relationships/hyperlink" Target="https://www.facebook.com/Chandrimaaitc" TargetMode="External"/><Relationship Id="rId43" Type="http://schemas.openxmlformats.org/officeDocument/2006/relationships/hyperlink" Target="https://twitter.com/ItsYourDev" TargetMode="External"/><Relationship Id="rId48" Type="http://schemas.openxmlformats.org/officeDocument/2006/relationships/hyperlink" Target="https://www.instagram.com/derekobrienmp" TargetMode="External"/><Relationship Id="rId56" Type="http://schemas.openxmlformats.org/officeDocument/2006/relationships/hyperlink" Target="https://www.facebook.com/profile.php?id=100044386480967" TargetMode="External"/><Relationship Id="rId64" Type="http://schemas.openxmlformats.org/officeDocument/2006/relationships/hyperlink" Target="https://www.facebook.com/nusratchirps" TargetMode="External"/><Relationship Id="rId69" Type="http://schemas.openxmlformats.org/officeDocument/2006/relationships/hyperlink" Target="https://www.instagram.com/drsujanchak/" TargetMode="External"/><Relationship Id="rId77" Type="http://schemas.openxmlformats.org/officeDocument/2006/relationships/hyperlink" Target="https://twitter.com/adhirrcinc" TargetMode="External"/><Relationship Id="rId8" Type="http://schemas.openxmlformats.org/officeDocument/2006/relationships/hyperlink" Target="https://www.instagram.com/sukantamajumdar_bjp/" TargetMode="External"/><Relationship Id="rId51" Type="http://schemas.openxmlformats.org/officeDocument/2006/relationships/hyperlink" Target="https://twitter.com/MahuaMoitra" TargetMode="External"/><Relationship Id="rId72" Type="http://schemas.openxmlformats.org/officeDocument/2006/relationships/hyperlink" Target="https://twitter.com/salimdotcomrade" TargetMode="External"/><Relationship Id="rId3" Type="http://schemas.openxmlformats.org/officeDocument/2006/relationships/hyperlink" Target="https://twitter.com/DilipGhoshBJP" TargetMode="External"/><Relationship Id="rId12" Type="http://schemas.openxmlformats.org/officeDocument/2006/relationships/hyperlink" Target="https://www.youtube.com/@SuvenduAdhikariBJP" TargetMode="External"/><Relationship Id="rId17" Type="http://schemas.openxmlformats.org/officeDocument/2006/relationships/hyperlink" Target="https://twitter.com/johnbarlabjp" TargetMode="External"/><Relationship Id="rId25" Type="http://schemas.openxmlformats.org/officeDocument/2006/relationships/hyperlink" Target="https://www.youtube.com/@mamataofficial2700" TargetMode="External"/><Relationship Id="rId33" Type="http://schemas.openxmlformats.org/officeDocument/2006/relationships/hyperlink" Target="https://www.facebook.com/KakoliGhoshDastidarMP" TargetMode="External"/><Relationship Id="rId38" Type="http://schemas.openxmlformats.org/officeDocument/2006/relationships/hyperlink" Target="https://twitter.com/basu_bratya" TargetMode="External"/><Relationship Id="rId46" Type="http://schemas.openxmlformats.org/officeDocument/2006/relationships/hyperlink" Target="https://www.facebook.com/derekobrienmp" TargetMode="External"/><Relationship Id="rId59" Type="http://schemas.openxmlformats.org/officeDocument/2006/relationships/hyperlink" Target="https://www.facebook.com/MPSantanuSen" TargetMode="External"/><Relationship Id="rId67" Type="http://schemas.openxmlformats.org/officeDocument/2006/relationships/hyperlink" Target="https://www.facebook.com/drsujanchak" TargetMode="External"/><Relationship Id="rId20" Type="http://schemas.openxmlformats.org/officeDocument/2006/relationships/hyperlink" Target="https://twitter.com/paulagnimitra1" TargetMode="External"/><Relationship Id="rId41" Type="http://schemas.openxmlformats.org/officeDocument/2006/relationships/hyperlink" Target="https://www.youtube.com/@Kunalghoshspeaks" TargetMode="External"/><Relationship Id="rId54" Type="http://schemas.openxmlformats.org/officeDocument/2006/relationships/hyperlink" Target="https://twitter.com/SaketGokhale" TargetMode="External"/><Relationship Id="rId62" Type="http://schemas.openxmlformats.org/officeDocument/2006/relationships/hyperlink" Target="https://twitter.com/mimichakraborty" TargetMode="External"/><Relationship Id="rId70" Type="http://schemas.openxmlformats.org/officeDocument/2006/relationships/hyperlink" Target="https://www.youtube.com/@DrSujanChakraborty1" TargetMode="External"/><Relationship Id="rId75" Type="http://schemas.openxmlformats.org/officeDocument/2006/relationships/hyperlink" Target="https://www.instagram.com/skmcpimwb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acebook.com/DR.SUKANTABJP" TargetMode="External"/><Relationship Id="rId15" Type="http://schemas.openxmlformats.org/officeDocument/2006/relationships/hyperlink" Target="https://www.instagram.com/amitmalviya/" TargetMode="External"/><Relationship Id="rId23" Type="http://schemas.openxmlformats.org/officeDocument/2006/relationships/hyperlink" Target="https://twitter.com/MamataOfficial" TargetMode="External"/><Relationship Id="rId28" Type="http://schemas.openxmlformats.org/officeDocument/2006/relationships/hyperlink" Target="https://www.instagram.com/abhishekaitc/" TargetMode="External"/><Relationship Id="rId36" Type="http://schemas.openxmlformats.org/officeDocument/2006/relationships/hyperlink" Target="https://twitter.com/Chandrimaaitc" TargetMode="External"/><Relationship Id="rId49" Type="http://schemas.openxmlformats.org/officeDocument/2006/relationships/hyperlink" Target="https://www.youtube.com/@derekobrienmp" TargetMode="External"/><Relationship Id="rId57" Type="http://schemas.openxmlformats.org/officeDocument/2006/relationships/hyperlink" Target="https://twitter.com/SushmitaDevAITC" TargetMode="External"/><Relationship Id="rId10" Type="http://schemas.openxmlformats.org/officeDocument/2006/relationships/hyperlink" Target="https://twitter.com/SuvenduWB" TargetMode="External"/><Relationship Id="rId31" Type="http://schemas.openxmlformats.org/officeDocument/2006/relationships/hyperlink" Target="https://twitter.com/DrShashiPanja" TargetMode="External"/><Relationship Id="rId44" Type="http://schemas.openxmlformats.org/officeDocument/2006/relationships/hyperlink" Target="https://www.instagram.com/itsyour_dev/" TargetMode="External"/><Relationship Id="rId52" Type="http://schemas.openxmlformats.org/officeDocument/2006/relationships/hyperlink" Target="https://www.instagram.com/mahuamoitraofficial/" TargetMode="External"/><Relationship Id="rId60" Type="http://schemas.openxmlformats.org/officeDocument/2006/relationships/hyperlink" Target="https://twitter.com/SantanuSenMP" TargetMode="External"/><Relationship Id="rId65" Type="http://schemas.openxmlformats.org/officeDocument/2006/relationships/hyperlink" Target="https://twitter.com/nusratchirps" TargetMode="External"/><Relationship Id="rId73" Type="http://schemas.openxmlformats.org/officeDocument/2006/relationships/hyperlink" Target="https://www.facebook.com/1541882679462749" TargetMode="External"/><Relationship Id="rId4" Type="http://schemas.openxmlformats.org/officeDocument/2006/relationships/hyperlink" Target="https://www.instagram.com/dilipghosh64/" TargetMode="External"/><Relationship Id="rId9" Type="http://schemas.openxmlformats.org/officeDocument/2006/relationships/hyperlink" Target="https://www.facebook.com/SuvenduWB" TargetMode="External"/><Relationship Id="rId13" Type="http://schemas.openxmlformats.org/officeDocument/2006/relationships/hyperlink" Target="https://www.facebook.com/amitmalviyabjp" TargetMode="External"/><Relationship Id="rId18" Type="http://schemas.openxmlformats.org/officeDocument/2006/relationships/hyperlink" Target="https://www.instagram.com/johnbarlabjp/" TargetMode="External"/><Relationship Id="rId39" Type="http://schemas.openxmlformats.org/officeDocument/2006/relationships/hyperlink" Target="https://www.facebook.com/kgspeak" TargetMode="External"/><Relationship Id="rId34" Type="http://schemas.openxmlformats.org/officeDocument/2006/relationships/hyperlink" Target="https://twitter.com/kakoligdastidar" TargetMode="External"/><Relationship Id="rId50" Type="http://schemas.openxmlformats.org/officeDocument/2006/relationships/hyperlink" Target="https://www.facebook.com/MahuaMoitraOfficial" TargetMode="External"/><Relationship Id="rId55" Type="http://schemas.openxmlformats.org/officeDocument/2006/relationships/hyperlink" Target="https://www.instagram.com/saket.gokhale/" TargetMode="External"/><Relationship Id="rId76" Type="http://schemas.openxmlformats.org/officeDocument/2006/relationships/hyperlink" Target="https://www.facebook.com/chowdhury.adhir" TargetMode="External"/><Relationship Id="rId7" Type="http://schemas.openxmlformats.org/officeDocument/2006/relationships/hyperlink" Target="https://twitter.com/DrSukantaBJP" TargetMode="External"/><Relationship Id="rId71" Type="http://schemas.openxmlformats.org/officeDocument/2006/relationships/hyperlink" Target="https://www.facebook.com/salimcomrade" TargetMode="External"/><Relationship Id="rId2" Type="http://schemas.openxmlformats.org/officeDocument/2006/relationships/hyperlink" Target="https://www.facebook.com/dilipghoshbjp" TargetMode="External"/><Relationship Id="rId29" Type="http://schemas.openxmlformats.org/officeDocument/2006/relationships/hyperlink" Target="https://www.youtube.com/@abhishekaitc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banglar_gorbo_mamata?igsh=bXI2eml3NTgxb2oz" TargetMode="External"/><Relationship Id="rId13" Type="http://schemas.openxmlformats.org/officeDocument/2006/relationships/hyperlink" Target="https://www.facebook.com/RedVolunteersWB" TargetMode="External"/><Relationship Id="rId3" Type="http://schemas.openxmlformats.org/officeDocument/2006/relationships/hyperlink" Target="https://x.com/TMCNaboJowar" TargetMode="External"/><Relationship Id="rId7" Type="http://schemas.openxmlformats.org/officeDocument/2006/relationships/hyperlink" Target="https://x.com/BanglarGorboMB" TargetMode="External"/><Relationship Id="rId12" Type="http://schemas.openxmlformats.org/officeDocument/2006/relationships/hyperlink" Target="https://www.facebook.com/AarNoyAnnayy" TargetMode="External"/><Relationship Id="rId2" Type="http://schemas.openxmlformats.org/officeDocument/2006/relationships/hyperlink" Target="https://www.facebook.com/TrinamooleNaboJowar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acebook.com/BanglarGorboMamata" TargetMode="External"/><Relationship Id="rId11" Type="http://schemas.openxmlformats.org/officeDocument/2006/relationships/hyperlink" Target="https://www.youtube.com/@NirmamataOfficial" TargetMode="External"/><Relationship Id="rId5" Type="http://schemas.openxmlformats.org/officeDocument/2006/relationships/hyperlink" Target="https://www.youtube.com/@TrinamooleNaboJowar" TargetMode="External"/><Relationship Id="rId15" Type="http://schemas.openxmlformats.org/officeDocument/2006/relationships/hyperlink" Target="https://www.instagram.com/redvolunteerswb?igsh=MWFmczV1NW5hZ2NlcA==" TargetMode="External"/><Relationship Id="rId10" Type="http://schemas.openxmlformats.org/officeDocument/2006/relationships/hyperlink" Target="https://www.facebook.com/Nirmamata2" TargetMode="External"/><Relationship Id="rId4" Type="http://schemas.openxmlformats.org/officeDocument/2006/relationships/hyperlink" Target="https://www.instagram.com/trinamoolenabojowar?igsh=cjU1ZjU0eGF1bmky" TargetMode="External"/><Relationship Id="rId9" Type="http://schemas.openxmlformats.org/officeDocument/2006/relationships/hyperlink" Target="https://www.youtube.com/@BanglarGorboMamata" TargetMode="External"/><Relationship Id="rId14" Type="http://schemas.openxmlformats.org/officeDocument/2006/relationships/hyperlink" Target="https://x.com/RedVolunteersWB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1124728"/>
            <a:ext cx="12192000" cy="3600986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5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West Bengal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Social Media Analytics</a:t>
            </a:r>
            <a:r>
              <a:rPr lang="en-IN" sz="5700" kern="0" dirty="0">
                <a:solidFill>
                  <a:prstClr val="white"/>
                </a:solidFill>
                <a:latin typeface="Bahnschrift" panose="020B0502040204020203" pitchFamily="34" charset="0"/>
                <a:ea typeface="Cambria" panose="02040503050406030204" pitchFamily="18" charset="0"/>
              </a:rPr>
              <a:t> Update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5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B488A8-FFC9-D91B-57A4-4DE60251C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910535"/>
              </p:ext>
            </p:extLst>
          </p:nvPr>
        </p:nvGraphicFramePr>
        <p:xfrm>
          <a:off x="-558" y="4585560"/>
          <a:ext cx="12192000" cy="757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387943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348561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52096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47166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016952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282995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2830222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09451794"/>
                    </a:ext>
                  </a:extLst>
                </a:gridCol>
              </a:tblGrid>
              <a:tr h="757554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Bahnschrift" panose="020B0502040204020203" pitchFamily="34" charset="0"/>
                        </a:rPr>
                        <a:t>Start Date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29 Sep, 2024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Bahnschrift" panose="020B0502040204020203" pitchFamily="34" charset="0"/>
                        </a:rPr>
                        <a:t>End Date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05 Oct, 2024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Bahnschrift" panose="020B0502040204020203" pitchFamily="34" charset="0"/>
                        </a:rPr>
                        <a:t>Duration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Bahnschrift" panose="020B0502040204020203" pitchFamily="34" charset="0"/>
                        </a:rPr>
                        <a:t>7 Days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Bahnschrift" panose="020B0502040204020203" pitchFamily="34" charset="0"/>
                        </a:rPr>
                        <a:t>Analysed Properties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latin typeface="Bahnschrift" panose="020B0502040204020203" pitchFamily="34" charset="0"/>
                        </a:rPr>
                        <a:t>105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110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25C688-08F5-2016-CD96-C3B2C1437706}"/>
              </a:ext>
            </a:extLst>
          </p:cNvPr>
          <p:cNvSpPr txBox="1"/>
          <p:nvPr/>
        </p:nvSpPr>
        <p:spPr>
          <a:xfrm>
            <a:off x="4336787" y="5655318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2000">
                <a:latin typeface="Bahnschrift"/>
              </a:rPr>
              <a:t>Analysis Date:11th Oct'24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7907-B35E-5CEE-D898-A7764A72A9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709" y="276461"/>
            <a:ext cx="9312911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5" dirty="0"/>
              <a:t>Party Official Pages Overview</a:t>
            </a:r>
            <a:endParaRPr sz="3600" spc="-1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006DF1-974C-7072-B35F-A87916C7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75877"/>
              </p:ext>
            </p:extLst>
          </p:nvPr>
        </p:nvGraphicFramePr>
        <p:xfrm>
          <a:off x="0" y="3911388"/>
          <a:ext cx="12192001" cy="25591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2001">
                  <a:extLst>
                    <a:ext uri="{9D8B030D-6E8A-4147-A177-3AD203B41FA5}">
                      <a16:colId xmlns:a16="http://schemas.microsoft.com/office/drawing/2014/main" val="1622850517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277746327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525469434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450274795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3558792809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480829106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233204023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827366874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628492940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765879828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883449097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1180666891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680012168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743139334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3473123302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1006284785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3992086742"/>
                    </a:ext>
                  </a:extLst>
                </a:gridCol>
              </a:tblGrid>
              <a:tr h="288000">
                <a:tc gridSpan="17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Last 7 Days</a:t>
                      </a: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05765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Party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1A5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Facebook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Instagram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Twitter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YouTube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02128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Video Views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10887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AITC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1.6M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9.0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1,043.0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130.8k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461.2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702.2k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9.0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533.0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639.0k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1,347.0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105.6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97142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BJP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2.5M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14.1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522.4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239.4k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1,078.5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464.1k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14.7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109.0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302.0k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2,910.3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129.8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0583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INC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125.1k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153.3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3.7k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58.9k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21.0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508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CPI(M)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466.0k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752.7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83.1k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869.3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165.3k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106.2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300.0k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5,771.9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323.3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57460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6D6670D-D465-3764-40B7-9FAEE03BF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07304"/>
              </p:ext>
            </p:extLst>
          </p:nvPr>
        </p:nvGraphicFramePr>
        <p:xfrm>
          <a:off x="14571" y="1171074"/>
          <a:ext cx="12192001" cy="2570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2001">
                  <a:extLst>
                    <a:ext uri="{9D8B030D-6E8A-4147-A177-3AD203B41FA5}">
                      <a16:colId xmlns:a16="http://schemas.microsoft.com/office/drawing/2014/main" val="1622850517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277746327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525469434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450274795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3558792809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480829106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233204023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827366874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628492940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765879828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883449097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1180666891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680012168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2743139334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3473123302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1006284785"/>
                    </a:ext>
                  </a:extLst>
                </a:gridCol>
                <a:gridCol w="681250">
                  <a:extLst>
                    <a:ext uri="{9D8B030D-6E8A-4147-A177-3AD203B41FA5}">
                      <a16:colId xmlns:a16="http://schemas.microsoft.com/office/drawing/2014/main" val="3992086742"/>
                    </a:ext>
                  </a:extLst>
                </a:gridCol>
              </a:tblGrid>
              <a:tr h="288000">
                <a:tc gridSpan="17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Overall</a:t>
                      </a: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97352"/>
                  </a:ext>
                </a:extLst>
              </a:tr>
              <a:tr h="22020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Party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1A5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Facebook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Instagram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Twitter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YouTube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02128"/>
                  </a:ext>
                </a:extLst>
              </a:tr>
              <a:tr h="47031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Video Views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108871"/>
                  </a:ext>
                </a:extLst>
              </a:tr>
              <a:tr h="397959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AITC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1.6M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13.6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2,041.0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130.8k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9.4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601.2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702.2k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12.6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661.1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639.0k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85,848.5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141.7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971422"/>
                  </a:ext>
                </a:extLst>
              </a:tr>
              <a:tr h="397959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BJP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2.5M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16.1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736.1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239.4k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1,581.8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464.1k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187.4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302.0k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10,202.2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333.4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058375"/>
                  </a:ext>
                </a:extLst>
              </a:tr>
              <a:tr h="397959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INC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125.1k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206.5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3.7k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58.9k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25.4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50800"/>
                  </a:ext>
                </a:extLst>
              </a:tr>
              <a:tr h="397959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CPI(M)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466.0k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982.8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83.1k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1,451.7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20.5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165.3k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177.2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300.0k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6,366.7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374.5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57460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1B3D4-3F53-858B-8C39-75335247FD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1684896"/>
            <a:ext cx="12223526" cy="3539430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Section 1.2: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Party Official Pages-Comparative Weekly Performance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7AFC5-5C4D-423C-129D-5E052A111D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1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3111" y="272203"/>
            <a:ext cx="5827434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Party Official Pages (7 DMA)</a:t>
            </a:r>
            <a:endParaRPr sz="3600" spc="-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A6970-3F55-7D7A-DAA6-5E77794AC002}"/>
              </a:ext>
            </a:extLst>
          </p:cNvPr>
          <p:cNvSpPr txBox="1"/>
          <p:nvPr/>
        </p:nvSpPr>
        <p:spPr>
          <a:xfrm>
            <a:off x="8729131" y="1141175"/>
            <a:ext cx="902811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FOLLOWER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94A03-CE16-855A-32BC-4E100DDDBDFF}"/>
              </a:ext>
            </a:extLst>
          </p:cNvPr>
          <p:cNvSpPr txBox="1"/>
          <p:nvPr/>
        </p:nvSpPr>
        <p:spPr>
          <a:xfrm>
            <a:off x="2194881" y="1134000"/>
            <a:ext cx="1771639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POST PER DAY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897F9-D3C6-0155-2ACA-F8C7D5C92AFE}"/>
              </a:ext>
            </a:extLst>
          </p:cNvPr>
          <p:cNvSpPr txBox="1"/>
          <p:nvPr/>
        </p:nvSpPr>
        <p:spPr>
          <a:xfrm>
            <a:off x="219547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ENGAGEMENT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E3370-67CE-7314-183B-DD93169D4D5B}"/>
              </a:ext>
            </a:extLst>
          </p:cNvPr>
          <p:cNvSpPr txBox="1"/>
          <p:nvPr/>
        </p:nvSpPr>
        <p:spPr>
          <a:xfrm>
            <a:off x="827994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ENGAGEMENT RATE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5465" y="6436184"/>
            <a:ext cx="25523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latin typeface="Bahnschrift"/>
              </a:defRPr>
            </a:pPr>
            <a:r>
              <a:rPr sz="1200" dirty="0">
                <a:solidFill>
                  <a:srgbClr val="558ED5"/>
                </a:solidFill>
              </a:rPr>
              <a:t> </a:t>
            </a:r>
            <a:r>
              <a:rPr sz="1600" dirty="0">
                <a:solidFill>
                  <a:srgbClr val="20C646"/>
                </a:solidFill>
              </a:rPr>
              <a:t>—</a:t>
            </a:r>
            <a:r>
              <a:rPr sz="1200" dirty="0">
                <a:solidFill>
                  <a:srgbClr val="20C646"/>
                </a:solidFill>
              </a:rPr>
              <a:t> </a:t>
            </a:r>
            <a:r>
              <a:rPr lang="en-IN" sz="1200" dirty="0"/>
              <a:t>AITC</a:t>
            </a:r>
            <a:r>
              <a:rPr sz="1200" dirty="0">
                <a:solidFill>
                  <a:srgbClr val="DA1CBF"/>
                </a:solidFill>
              </a:rPr>
              <a:t> </a:t>
            </a:r>
            <a:r>
              <a:rPr sz="1600" dirty="0">
                <a:solidFill>
                  <a:srgbClr val="F97D09"/>
                </a:solidFill>
              </a:rPr>
              <a:t>—</a:t>
            </a:r>
            <a:r>
              <a:rPr sz="1200" dirty="0">
                <a:solidFill>
                  <a:srgbClr val="DA1CBF"/>
                </a:solidFill>
              </a:rPr>
              <a:t> </a:t>
            </a:r>
            <a:r>
              <a:rPr lang="en-IN" sz="1200" dirty="0"/>
              <a:t>BJP</a:t>
            </a:r>
            <a:r>
              <a:rPr sz="1200" dirty="0"/>
              <a:t> </a:t>
            </a:r>
            <a:r>
              <a:rPr sz="1600" dirty="0">
                <a:solidFill>
                  <a:srgbClr val="00B0F0"/>
                </a:solidFill>
              </a:rPr>
              <a:t>—</a:t>
            </a:r>
            <a:r>
              <a:rPr sz="1200" dirty="0"/>
              <a:t> </a:t>
            </a:r>
            <a:r>
              <a:rPr lang="en-IN" sz="1200" dirty="0"/>
              <a:t>INC</a:t>
            </a:r>
            <a:r>
              <a:rPr sz="1200" dirty="0">
                <a:solidFill>
                  <a:srgbClr val="FFC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—</a:t>
            </a:r>
            <a:r>
              <a:rPr sz="1200" dirty="0"/>
              <a:t> </a:t>
            </a:r>
            <a:r>
              <a:rPr lang="en-IN" sz="1200" dirty="0"/>
              <a:t>CPI(M)</a:t>
            </a:r>
            <a:r>
              <a:rPr sz="1200" dirty="0">
                <a:solidFill>
                  <a:srgbClr val="37701A"/>
                </a:solidFill>
              </a:rPr>
              <a:t> </a:t>
            </a:r>
            <a:endParaRPr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FEF2E-C2EA-98CD-64C1-17E472CA0405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FF0811B-AAF7-CD58-BD9D-4ABCF0CB9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6" name="Chart 15"/>
          <p:cNvGraphicFramePr>
            <a:graphicFrameLocks noGrp="1"/>
          </p:cNvGraphicFramePr>
          <p:nvPr/>
        </p:nvGraphicFramePr>
        <p:xfrm>
          <a:off x="6318504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318504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Chart 17"/>
          <p:cNvGraphicFramePr>
            <a:graphicFrameLocks noGrp="1"/>
          </p:cNvGraphicFramePr>
          <p:nvPr/>
        </p:nvGraphicFramePr>
        <p:xfrm>
          <a:off x="137160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Chart 18"/>
          <p:cNvGraphicFramePr>
            <a:graphicFrameLocks noGrp="1"/>
          </p:cNvGraphicFramePr>
          <p:nvPr/>
        </p:nvGraphicFramePr>
        <p:xfrm>
          <a:off x="137160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7143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A6970-3F55-7D7A-DAA6-5E77794AC002}"/>
              </a:ext>
            </a:extLst>
          </p:cNvPr>
          <p:cNvSpPr txBox="1"/>
          <p:nvPr/>
        </p:nvSpPr>
        <p:spPr>
          <a:xfrm>
            <a:off x="8729131" y="1143279"/>
            <a:ext cx="902811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FOLLOWER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94A03-CE16-855A-32BC-4E100DDDBDFF}"/>
              </a:ext>
            </a:extLst>
          </p:cNvPr>
          <p:cNvSpPr txBox="1"/>
          <p:nvPr/>
        </p:nvSpPr>
        <p:spPr>
          <a:xfrm>
            <a:off x="2194881" y="1134000"/>
            <a:ext cx="1771639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POST PER DAY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897F9-D3C6-0155-2ACA-F8C7D5C92AFE}"/>
              </a:ext>
            </a:extLst>
          </p:cNvPr>
          <p:cNvSpPr txBox="1"/>
          <p:nvPr/>
        </p:nvSpPr>
        <p:spPr>
          <a:xfrm>
            <a:off x="219547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ENGAGEMENT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E3370-67CE-7314-183B-DD93169D4D5B}"/>
              </a:ext>
            </a:extLst>
          </p:cNvPr>
          <p:cNvSpPr txBox="1"/>
          <p:nvPr/>
        </p:nvSpPr>
        <p:spPr>
          <a:xfrm>
            <a:off x="827994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ENGAGEMENT RATE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09220A6-5431-4F61-EFDE-17BDBF677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1" y="272203"/>
            <a:ext cx="5827434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Party Official Pages (7 DMA)</a:t>
            </a:r>
            <a:endParaRPr sz="3600" spc="-1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981D50-169D-3996-F883-65890DD3DBBB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C4888-E986-662B-7F6B-B9FC8A93405D}"/>
              </a:ext>
            </a:extLst>
          </p:cNvPr>
          <p:cNvSpPr txBox="1"/>
          <p:nvPr/>
        </p:nvSpPr>
        <p:spPr>
          <a:xfrm>
            <a:off x="4795465" y="6436184"/>
            <a:ext cx="25523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latin typeface="Bahnschrift"/>
              </a:defRPr>
            </a:pPr>
            <a:r>
              <a:rPr sz="1200" dirty="0">
                <a:solidFill>
                  <a:srgbClr val="558ED5"/>
                </a:solidFill>
              </a:rPr>
              <a:t> </a:t>
            </a:r>
            <a:r>
              <a:rPr sz="1600" dirty="0">
                <a:solidFill>
                  <a:srgbClr val="20C646"/>
                </a:solidFill>
              </a:rPr>
              <a:t>—</a:t>
            </a:r>
            <a:r>
              <a:rPr sz="1200" dirty="0">
                <a:solidFill>
                  <a:srgbClr val="20C646"/>
                </a:solidFill>
              </a:rPr>
              <a:t> </a:t>
            </a:r>
            <a:r>
              <a:rPr lang="en-IN" sz="1200" dirty="0"/>
              <a:t>AITC</a:t>
            </a:r>
            <a:r>
              <a:rPr sz="1200" dirty="0">
                <a:solidFill>
                  <a:srgbClr val="DA1CBF"/>
                </a:solidFill>
              </a:rPr>
              <a:t> </a:t>
            </a:r>
            <a:r>
              <a:rPr sz="1600" dirty="0">
                <a:solidFill>
                  <a:srgbClr val="F97D09"/>
                </a:solidFill>
              </a:rPr>
              <a:t>—</a:t>
            </a:r>
            <a:r>
              <a:rPr sz="1200" dirty="0">
                <a:solidFill>
                  <a:srgbClr val="DA1CBF"/>
                </a:solidFill>
              </a:rPr>
              <a:t> </a:t>
            </a:r>
            <a:r>
              <a:rPr lang="en-IN" sz="1200" dirty="0"/>
              <a:t>BJP</a:t>
            </a:r>
            <a:r>
              <a:rPr sz="1200" dirty="0"/>
              <a:t> </a:t>
            </a:r>
            <a:r>
              <a:rPr sz="1600" dirty="0">
                <a:solidFill>
                  <a:srgbClr val="00B0F0"/>
                </a:solidFill>
              </a:rPr>
              <a:t>—</a:t>
            </a:r>
            <a:r>
              <a:rPr sz="1200" dirty="0"/>
              <a:t> </a:t>
            </a:r>
            <a:r>
              <a:rPr lang="en-IN" sz="1200" dirty="0"/>
              <a:t>INC</a:t>
            </a:r>
            <a:r>
              <a:rPr sz="1200" dirty="0">
                <a:solidFill>
                  <a:srgbClr val="FFC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—</a:t>
            </a:r>
            <a:r>
              <a:rPr sz="1200" dirty="0"/>
              <a:t> </a:t>
            </a:r>
            <a:r>
              <a:rPr lang="en-IN" sz="1200" dirty="0"/>
              <a:t>CPI(M)</a:t>
            </a:r>
            <a:r>
              <a:rPr sz="1200" dirty="0">
                <a:solidFill>
                  <a:srgbClr val="37701A"/>
                </a:solidFill>
              </a:rPr>
              <a:t> </a:t>
            </a:r>
            <a:endParaRPr sz="12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0F192F-97E4-93EA-1F39-CBEFC6BF50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318504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/>
          <p:cNvGraphicFramePr>
            <a:graphicFrameLocks noGrp="1"/>
          </p:cNvGraphicFramePr>
          <p:nvPr/>
        </p:nvGraphicFramePr>
        <p:xfrm>
          <a:off x="6318504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/>
          <p:cNvGraphicFramePr>
            <a:graphicFrameLocks noGrp="1"/>
          </p:cNvGraphicFramePr>
          <p:nvPr/>
        </p:nvGraphicFramePr>
        <p:xfrm>
          <a:off x="137160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137160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141146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A6970-3F55-7D7A-DAA6-5E77794AC002}"/>
              </a:ext>
            </a:extLst>
          </p:cNvPr>
          <p:cNvSpPr txBox="1"/>
          <p:nvPr/>
        </p:nvSpPr>
        <p:spPr>
          <a:xfrm>
            <a:off x="8729129" y="1143279"/>
            <a:ext cx="902811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FOLLOWER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94A03-CE16-855A-32BC-4E100DDDBDFF}"/>
              </a:ext>
            </a:extLst>
          </p:cNvPr>
          <p:cNvSpPr txBox="1"/>
          <p:nvPr/>
        </p:nvSpPr>
        <p:spPr>
          <a:xfrm>
            <a:off x="2194881" y="1134000"/>
            <a:ext cx="1771639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POST PER DAY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897F9-D3C6-0155-2ACA-F8C7D5C92AFE}"/>
              </a:ext>
            </a:extLst>
          </p:cNvPr>
          <p:cNvSpPr txBox="1"/>
          <p:nvPr/>
        </p:nvSpPr>
        <p:spPr>
          <a:xfrm>
            <a:off x="219547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ENGAGEMENT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E3370-67CE-7314-183B-DD93169D4D5B}"/>
              </a:ext>
            </a:extLst>
          </p:cNvPr>
          <p:cNvSpPr txBox="1"/>
          <p:nvPr/>
        </p:nvSpPr>
        <p:spPr>
          <a:xfrm>
            <a:off x="827994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ENGAGEMENT RATE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8B014-2BE8-6317-33B5-1F0F1A0703F9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BCFF9ED-4DEF-16A9-598C-144F7E0B6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1" y="272203"/>
            <a:ext cx="5827434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Party Official Pages (7 DMA)</a:t>
            </a:r>
            <a:endParaRPr sz="3600" spc="-1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6CA69-AEC3-5F0D-95D9-2D96FB0749FC}"/>
              </a:ext>
            </a:extLst>
          </p:cNvPr>
          <p:cNvSpPr txBox="1"/>
          <p:nvPr/>
        </p:nvSpPr>
        <p:spPr>
          <a:xfrm>
            <a:off x="4795465" y="6436184"/>
            <a:ext cx="25523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latin typeface="Bahnschrift"/>
              </a:defRPr>
            </a:pPr>
            <a:r>
              <a:rPr sz="1200" dirty="0">
                <a:solidFill>
                  <a:srgbClr val="558ED5"/>
                </a:solidFill>
              </a:rPr>
              <a:t> </a:t>
            </a:r>
            <a:r>
              <a:rPr sz="1600" dirty="0">
                <a:solidFill>
                  <a:srgbClr val="20C646"/>
                </a:solidFill>
              </a:rPr>
              <a:t>—</a:t>
            </a:r>
            <a:r>
              <a:rPr sz="1200" dirty="0">
                <a:solidFill>
                  <a:srgbClr val="20C646"/>
                </a:solidFill>
              </a:rPr>
              <a:t> </a:t>
            </a:r>
            <a:r>
              <a:rPr lang="en-IN" sz="1200" dirty="0"/>
              <a:t>AITC</a:t>
            </a:r>
            <a:r>
              <a:rPr sz="1200" dirty="0">
                <a:solidFill>
                  <a:srgbClr val="DA1CBF"/>
                </a:solidFill>
              </a:rPr>
              <a:t> </a:t>
            </a:r>
            <a:r>
              <a:rPr sz="1600" dirty="0">
                <a:solidFill>
                  <a:srgbClr val="F97D09"/>
                </a:solidFill>
              </a:rPr>
              <a:t>—</a:t>
            </a:r>
            <a:r>
              <a:rPr sz="1200" dirty="0">
                <a:solidFill>
                  <a:srgbClr val="DA1CBF"/>
                </a:solidFill>
              </a:rPr>
              <a:t> </a:t>
            </a:r>
            <a:r>
              <a:rPr lang="en-IN" sz="1200" dirty="0"/>
              <a:t>BJP</a:t>
            </a:r>
            <a:r>
              <a:rPr sz="1200" dirty="0"/>
              <a:t> </a:t>
            </a:r>
            <a:r>
              <a:rPr sz="1600" dirty="0">
                <a:solidFill>
                  <a:srgbClr val="00B0F0"/>
                </a:solidFill>
              </a:rPr>
              <a:t>—</a:t>
            </a:r>
            <a:r>
              <a:rPr sz="1200" dirty="0"/>
              <a:t> </a:t>
            </a:r>
            <a:r>
              <a:rPr lang="en-IN" sz="1200" dirty="0"/>
              <a:t>INC</a:t>
            </a:r>
            <a:r>
              <a:rPr sz="1200" dirty="0">
                <a:solidFill>
                  <a:srgbClr val="FFC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—</a:t>
            </a:r>
            <a:r>
              <a:rPr sz="1200" dirty="0"/>
              <a:t> </a:t>
            </a:r>
            <a:r>
              <a:rPr lang="en-IN" sz="1200" dirty="0"/>
              <a:t>CPI(M)</a:t>
            </a:r>
            <a:r>
              <a:rPr sz="1200" dirty="0">
                <a:solidFill>
                  <a:srgbClr val="37701A"/>
                </a:solidFill>
              </a:rPr>
              <a:t> </a:t>
            </a:r>
            <a:endParaRPr sz="1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21D9DA4-7402-33DA-128B-9CC82FF71B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318504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/>
          <p:cNvGraphicFramePr>
            <a:graphicFrameLocks noGrp="1"/>
          </p:cNvGraphicFramePr>
          <p:nvPr/>
        </p:nvGraphicFramePr>
        <p:xfrm>
          <a:off x="6318504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/>
          <p:cNvGraphicFramePr>
            <a:graphicFrameLocks noGrp="1"/>
          </p:cNvGraphicFramePr>
          <p:nvPr/>
        </p:nvGraphicFramePr>
        <p:xfrm>
          <a:off x="137160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137160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32554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A6970-3F55-7D7A-DAA6-5E77794AC002}"/>
              </a:ext>
            </a:extLst>
          </p:cNvPr>
          <p:cNvSpPr txBox="1"/>
          <p:nvPr/>
        </p:nvSpPr>
        <p:spPr>
          <a:xfrm>
            <a:off x="8729129" y="1143279"/>
            <a:ext cx="902811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FOLLOWER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94A03-CE16-855A-32BC-4E100DDDBDFF}"/>
              </a:ext>
            </a:extLst>
          </p:cNvPr>
          <p:cNvSpPr txBox="1"/>
          <p:nvPr/>
        </p:nvSpPr>
        <p:spPr>
          <a:xfrm>
            <a:off x="2194881" y="1134000"/>
            <a:ext cx="1771639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POST PER DAY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897F9-D3C6-0155-2ACA-F8C7D5C92AFE}"/>
              </a:ext>
            </a:extLst>
          </p:cNvPr>
          <p:cNvSpPr txBox="1"/>
          <p:nvPr/>
        </p:nvSpPr>
        <p:spPr>
          <a:xfrm>
            <a:off x="219547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ENGAGEMENT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E3370-67CE-7314-183B-DD93169D4D5B}"/>
              </a:ext>
            </a:extLst>
          </p:cNvPr>
          <p:cNvSpPr txBox="1"/>
          <p:nvPr/>
        </p:nvSpPr>
        <p:spPr>
          <a:xfrm>
            <a:off x="827994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ENGAGEMENT RATE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B6220A-A05F-03C2-EC33-4825C175469B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733C4796-3B62-9FFC-AAF2-FF36728CF0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1" y="272203"/>
            <a:ext cx="5827434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Party Official Pages (7 DMA)</a:t>
            </a:r>
            <a:endParaRPr sz="3600" spc="-1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A6D07-A0CC-04E4-7397-BCDD4B8AF7CC}"/>
              </a:ext>
            </a:extLst>
          </p:cNvPr>
          <p:cNvSpPr txBox="1"/>
          <p:nvPr/>
        </p:nvSpPr>
        <p:spPr>
          <a:xfrm>
            <a:off x="4795465" y="6436184"/>
            <a:ext cx="25523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latin typeface="Bahnschrift"/>
              </a:defRPr>
            </a:pPr>
            <a:r>
              <a:rPr sz="1200" dirty="0">
                <a:solidFill>
                  <a:srgbClr val="558ED5"/>
                </a:solidFill>
              </a:rPr>
              <a:t> </a:t>
            </a:r>
            <a:r>
              <a:rPr sz="1600" dirty="0">
                <a:solidFill>
                  <a:srgbClr val="20C646"/>
                </a:solidFill>
              </a:rPr>
              <a:t>—</a:t>
            </a:r>
            <a:r>
              <a:rPr sz="1200" dirty="0">
                <a:solidFill>
                  <a:srgbClr val="20C646"/>
                </a:solidFill>
              </a:rPr>
              <a:t> </a:t>
            </a:r>
            <a:r>
              <a:rPr lang="en-IN" sz="1200" dirty="0"/>
              <a:t>AITC</a:t>
            </a:r>
            <a:r>
              <a:rPr sz="1200" dirty="0">
                <a:solidFill>
                  <a:srgbClr val="DA1CBF"/>
                </a:solidFill>
              </a:rPr>
              <a:t> </a:t>
            </a:r>
            <a:r>
              <a:rPr sz="1600" dirty="0">
                <a:solidFill>
                  <a:srgbClr val="F97D09"/>
                </a:solidFill>
              </a:rPr>
              <a:t>—</a:t>
            </a:r>
            <a:r>
              <a:rPr sz="1200" dirty="0">
                <a:solidFill>
                  <a:srgbClr val="DA1CBF"/>
                </a:solidFill>
              </a:rPr>
              <a:t> </a:t>
            </a:r>
            <a:r>
              <a:rPr lang="en-IN" sz="1200" dirty="0"/>
              <a:t>BJP</a:t>
            </a:r>
            <a:r>
              <a:rPr sz="1200" dirty="0"/>
              <a:t> </a:t>
            </a:r>
            <a:r>
              <a:rPr sz="1600" dirty="0">
                <a:solidFill>
                  <a:srgbClr val="00B0F0"/>
                </a:solidFill>
              </a:rPr>
              <a:t>—</a:t>
            </a:r>
            <a:r>
              <a:rPr sz="1200" dirty="0"/>
              <a:t> </a:t>
            </a:r>
            <a:r>
              <a:rPr lang="en-IN" sz="1200" dirty="0"/>
              <a:t>INC</a:t>
            </a:r>
            <a:r>
              <a:rPr sz="1200" dirty="0">
                <a:solidFill>
                  <a:srgbClr val="FFC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—</a:t>
            </a:r>
            <a:r>
              <a:rPr sz="1200" dirty="0"/>
              <a:t> </a:t>
            </a:r>
            <a:r>
              <a:rPr lang="en-IN" sz="1200" dirty="0"/>
              <a:t>CPI(M)</a:t>
            </a:r>
            <a:r>
              <a:rPr sz="1200" dirty="0">
                <a:solidFill>
                  <a:srgbClr val="37701A"/>
                </a:solidFill>
              </a:rPr>
              <a:t> </a:t>
            </a:r>
            <a:endParaRPr sz="12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74E77C6-62B0-E68A-EB21-5EB9759E95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6318504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 noGrp="1"/>
          </p:cNvGraphicFramePr>
          <p:nvPr/>
        </p:nvGraphicFramePr>
        <p:xfrm>
          <a:off x="6318504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>
            <a:graphicFrameLocks noGrp="1"/>
          </p:cNvGraphicFramePr>
          <p:nvPr/>
        </p:nvGraphicFramePr>
        <p:xfrm>
          <a:off x="137160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 noGrp="1"/>
          </p:cNvGraphicFramePr>
          <p:nvPr/>
        </p:nvGraphicFramePr>
        <p:xfrm>
          <a:off x="137160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837915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Facebook (All Parties)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CC74C-6E2B-D0DD-53FF-28C15F2A72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8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307E19A3-A334-B04E-6EEA-87627B44F17F}"/>
              </a:ext>
            </a:extLst>
          </p:cNvPr>
          <p:cNvSpPr txBox="1"/>
          <p:nvPr/>
        </p:nvSpPr>
        <p:spPr>
          <a:xfrm>
            <a:off x="1257374" y="1538127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78775-44B3-A553-402C-00EEE56D9439}"/>
              </a:ext>
            </a:extLst>
          </p:cNvPr>
          <p:cNvSpPr txBox="1"/>
          <p:nvPr/>
        </p:nvSpPr>
        <p:spPr>
          <a:xfrm>
            <a:off x="3252970" y="1516775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4470A2-AECF-2B83-39B8-2E294B73167F}"/>
              </a:ext>
            </a:extLst>
          </p:cNvPr>
          <p:cNvSpPr txBox="1"/>
          <p:nvPr/>
        </p:nvSpPr>
        <p:spPr>
          <a:xfrm>
            <a:off x="5510454" y="1516775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2C0523-36BD-A2FF-E019-8B338818D1AC}"/>
              </a:ext>
            </a:extLst>
          </p:cNvPr>
          <p:cNvSpPr txBox="1"/>
          <p:nvPr/>
        </p:nvSpPr>
        <p:spPr>
          <a:xfrm>
            <a:off x="7339792" y="1528198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Post Per Days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A84444-A90E-732A-4705-43B92EC79758}"/>
              </a:ext>
            </a:extLst>
          </p:cNvPr>
          <p:cNvSpPr txBox="1"/>
          <p:nvPr/>
        </p:nvSpPr>
        <p:spPr>
          <a:xfrm>
            <a:off x="9874908" y="1528197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Type of Post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AF1DD2-9D61-9DF8-A3D6-BBD0810B109E}"/>
              </a:ext>
            </a:extLst>
          </p:cNvPr>
          <p:cNvSpPr txBox="1"/>
          <p:nvPr/>
        </p:nvSpPr>
        <p:spPr>
          <a:xfrm rot="16200000">
            <a:off x="-313648" y="2294728"/>
            <a:ext cx="111280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Last 7 Days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4CF8F0-93F5-C514-B7B9-E97896AB0CA2}"/>
              </a:ext>
            </a:extLst>
          </p:cNvPr>
          <p:cNvSpPr txBox="1"/>
          <p:nvPr/>
        </p:nvSpPr>
        <p:spPr>
          <a:xfrm rot="16200000">
            <a:off x="-196628" y="4290964"/>
            <a:ext cx="87876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Changes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13B9044-A1FD-61DA-621E-C7F1E6E52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0" y="272203"/>
            <a:ext cx="8450713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Party Official Pages Weekly Performance</a:t>
            </a:r>
            <a:endParaRPr sz="3600" spc="-1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7C869-7A77-C3BD-3F1C-030C7E9D700D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2F6078-3B0D-A458-57AD-3A20595409B2}"/>
              </a:ext>
            </a:extLst>
          </p:cNvPr>
          <p:cNvGrpSpPr/>
          <p:nvPr/>
        </p:nvGrpSpPr>
        <p:grpSpPr>
          <a:xfrm>
            <a:off x="2075760" y="6486410"/>
            <a:ext cx="2571538" cy="276999"/>
            <a:chOff x="3109645" y="6516215"/>
            <a:chExt cx="2571538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A5508D-1BDD-059A-9B57-BC14B4C2A58F}"/>
                </a:ext>
              </a:extLst>
            </p:cNvPr>
            <p:cNvSpPr txBox="1"/>
            <p:nvPr/>
          </p:nvSpPr>
          <p:spPr>
            <a:xfrm>
              <a:off x="3109645" y="6516215"/>
              <a:ext cx="2571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latin typeface="Bahnschrift" panose="020B0502040204020203" pitchFamily="34" charset="0"/>
                </a:rPr>
                <a:t>   Link      Photo      Status     Video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1574B3-8177-3E4F-4067-02017B8E94AB}"/>
                </a:ext>
              </a:extLst>
            </p:cNvPr>
            <p:cNvSpPr/>
            <p:nvPr/>
          </p:nvSpPr>
          <p:spPr>
            <a:xfrm>
              <a:off x="3109645" y="6575390"/>
              <a:ext cx="144000" cy="144000"/>
            </a:xfrm>
            <a:prstGeom prst="ellipse">
              <a:avLst/>
            </a:prstGeom>
            <a:solidFill>
              <a:srgbClr val="E55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8C39BC-D740-8421-D88C-6C9F6102043D}"/>
                </a:ext>
              </a:extLst>
            </p:cNvPr>
            <p:cNvSpPr/>
            <p:nvPr/>
          </p:nvSpPr>
          <p:spPr>
            <a:xfrm>
              <a:off x="3696867" y="6582714"/>
              <a:ext cx="144000" cy="144000"/>
            </a:xfrm>
            <a:prstGeom prst="ellipse">
              <a:avLst/>
            </a:prstGeom>
            <a:solidFill>
              <a:srgbClr val="15C5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176C19-CC8B-2871-C4FA-B1CE2279C862}"/>
                </a:ext>
              </a:extLst>
            </p:cNvPr>
            <p:cNvSpPr/>
            <p:nvPr/>
          </p:nvSpPr>
          <p:spPr>
            <a:xfrm>
              <a:off x="4312800" y="6575392"/>
              <a:ext cx="144000" cy="144000"/>
            </a:xfrm>
            <a:prstGeom prst="ellipse">
              <a:avLst/>
            </a:prstGeom>
            <a:solidFill>
              <a:srgbClr val="4BD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A645A-19CB-5786-F3FD-3213BAFDB447}"/>
                </a:ext>
              </a:extLst>
            </p:cNvPr>
            <p:cNvSpPr/>
            <p:nvPr/>
          </p:nvSpPr>
          <p:spPr>
            <a:xfrm>
              <a:off x="4994586" y="6583414"/>
              <a:ext cx="144000" cy="144000"/>
            </a:xfrm>
            <a:prstGeom prst="ellipse">
              <a:avLst/>
            </a:prstGeom>
            <a:solidFill>
              <a:srgbClr val="7C35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A5B98C2-1FA0-F77F-9B1A-49A59CE6ED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E2C47-CCC1-9F23-C59A-EDD869144CC5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A53B6-7AAC-B07F-CBA9-9D6DB4F4397E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55" name="Picture 54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1892807"/>
            <a:ext cx="2688061" cy="1133856"/>
          </a:xfrm>
          <a:prstGeom prst="rect">
            <a:avLst/>
          </a:prstGeom>
        </p:spPr>
      </p:pic>
      <p:pic>
        <p:nvPicPr>
          <p:cNvPr id="56" name="Picture 55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83" y="1892807"/>
            <a:ext cx="2185416" cy="1133856"/>
          </a:xfrm>
          <a:prstGeom prst="rect">
            <a:avLst/>
          </a:prstGeom>
        </p:spPr>
      </p:pic>
      <p:pic>
        <p:nvPicPr>
          <p:cNvPr id="57" name="Picture 56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214" y="1892807"/>
            <a:ext cx="2185416" cy="1133856"/>
          </a:xfrm>
          <a:prstGeom prst="rect">
            <a:avLst/>
          </a:prstGeom>
        </p:spPr>
      </p:pic>
      <p:pic>
        <p:nvPicPr>
          <p:cNvPr id="58" name="Picture 57" descr="Avg. Post Per Da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045" y="1892807"/>
            <a:ext cx="2185416" cy="1133856"/>
          </a:xfrm>
          <a:prstGeom prst="rect">
            <a:avLst/>
          </a:prstGeom>
        </p:spPr>
      </p:pic>
      <p:pic>
        <p:nvPicPr>
          <p:cNvPr id="59" name="Picture 58" descr="Post_distribu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6876" y="1892807"/>
            <a:ext cx="2185416" cy="1133856"/>
          </a:xfrm>
          <a:prstGeom prst="rect">
            <a:avLst/>
          </a:prstGeom>
        </p:spPr>
      </p:pic>
      <p:pic>
        <p:nvPicPr>
          <p:cNvPr id="60" name="Picture 59" descr="Follower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784" y="3913632"/>
            <a:ext cx="2688061" cy="1133856"/>
          </a:xfrm>
          <a:prstGeom prst="rect">
            <a:avLst/>
          </a:prstGeom>
        </p:spPr>
      </p:pic>
      <p:pic>
        <p:nvPicPr>
          <p:cNvPr id="61" name="Picture 60" descr="count_of_active_day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2383" y="3913632"/>
            <a:ext cx="2185416" cy="1133856"/>
          </a:xfrm>
          <a:prstGeom prst="rect">
            <a:avLst/>
          </a:prstGeom>
        </p:spPr>
      </p:pic>
      <p:pic>
        <p:nvPicPr>
          <p:cNvPr id="62" name="Picture 61" descr="Total Post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7214" y="3913632"/>
            <a:ext cx="2185416" cy="1133856"/>
          </a:xfrm>
          <a:prstGeom prst="rect">
            <a:avLst/>
          </a:prstGeom>
        </p:spPr>
      </p:pic>
      <p:pic>
        <p:nvPicPr>
          <p:cNvPr id="63" name="Picture 62" descr="Total Post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2045" y="3913632"/>
            <a:ext cx="2185416" cy="113385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33691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D17CA335-E64C-B101-2235-E1CDC0D3DBDC}"/>
              </a:ext>
            </a:extLst>
          </p:cNvPr>
          <p:cNvSpPr txBox="1"/>
          <p:nvPr/>
        </p:nvSpPr>
        <p:spPr>
          <a:xfrm>
            <a:off x="1245034" y="1548529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02FD25-BCA6-DB43-CB69-32DC45BE7CF9}"/>
              </a:ext>
            </a:extLst>
          </p:cNvPr>
          <p:cNvSpPr txBox="1"/>
          <p:nvPr/>
        </p:nvSpPr>
        <p:spPr>
          <a:xfrm>
            <a:off x="3425472" y="1556307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32C927-1153-C0E4-A317-8062482DB5FA}"/>
              </a:ext>
            </a:extLst>
          </p:cNvPr>
          <p:cNvSpPr txBox="1"/>
          <p:nvPr/>
        </p:nvSpPr>
        <p:spPr>
          <a:xfrm>
            <a:off x="5646115" y="1556307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FD3803-70C4-E3C5-B1B6-23C68D85E01B}"/>
              </a:ext>
            </a:extLst>
          </p:cNvPr>
          <p:cNvSpPr txBox="1"/>
          <p:nvPr/>
        </p:nvSpPr>
        <p:spPr>
          <a:xfrm>
            <a:off x="7826028" y="1548528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Video Views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FDB3675-55D9-063E-DBEB-EAF8D105D6C3}"/>
              </a:ext>
            </a:extLst>
          </p:cNvPr>
          <p:cNvSpPr txBox="1">
            <a:spLocks/>
          </p:cNvSpPr>
          <p:nvPr/>
        </p:nvSpPr>
        <p:spPr>
          <a:xfrm>
            <a:off x="963110" y="272203"/>
            <a:ext cx="8450713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Bahnschrift"/>
                <a:ea typeface="+mj-ea"/>
                <a:cs typeface="Bahnschrift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/>
              <a:t>Party Official Pages Weekly Performance</a:t>
            </a:r>
            <a:endParaRPr lang="en-US" sz="3600" kern="0" spc="-1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3D13A-033D-93D0-137D-B7FE5EBE687E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1527B-BC2B-F222-D24A-2136DC86E514}"/>
              </a:ext>
            </a:extLst>
          </p:cNvPr>
          <p:cNvSpPr txBox="1"/>
          <p:nvPr/>
        </p:nvSpPr>
        <p:spPr>
          <a:xfrm rot="16200000">
            <a:off x="-313648" y="2294728"/>
            <a:ext cx="111280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Last 7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0F116-CD11-5B6E-CBA3-FAA03A9E4FAB}"/>
              </a:ext>
            </a:extLst>
          </p:cNvPr>
          <p:cNvSpPr txBox="1"/>
          <p:nvPr/>
        </p:nvSpPr>
        <p:spPr>
          <a:xfrm rot="16200000">
            <a:off x="-196628" y="4290964"/>
            <a:ext cx="87876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Changes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4CDBBBB-8E7D-F5C0-AA0F-58DA6D97D8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B5015-1302-7D95-4587-2616C5662946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A5778-06C6-6206-0DF3-5F67010EF5D7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52" name="Picture 51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1892807"/>
            <a:ext cx="2688061" cy="1133856"/>
          </a:xfrm>
          <a:prstGeom prst="rect">
            <a:avLst/>
          </a:prstGeom>
        </p:spPr>
      </p:pic>
      <p:pic>
        <p:nvPicPr>
          <p:cNvPr id="53" name="Picture 52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83" y="1892807"/>
            <a:ext cx="2185416" cy="1133856"/>
          </a:xfrm>
          <a:prstGeom prst="rect">
            <a:avLst/>
          </a:prstGeom>
        </p:spPr>
      </p:pic>
      <p:pic>
        <p:nvPicPr>
          <p:cNvPr id="54" name="Picture 53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214" y="1892807"/>
            <a:ext cx="2185416" cy="1133856"/>
          </a:xfrm>
          <a:prstGeom prst="rect">
            <a:avLst/>
          </a:prstGeom>
        </p:spPr>
      </p:pic>
      <p:pic>
        <p:nvPicPr>
          <p:cNvPr id="55" name="Picture 54" descr="Avg Video View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045" y="1892807"/>
            <a:ext cx="2185416" cy="1133856"/>
          </a:xfrm>
          <a:prstGeom prst="rect">
            <a:avLst/>
          </a:prstGeom>
        </p:spPr>
      </p:pic>
      <p:pic>
        <p:nvPicPr>
          <p:cNvPr id="56" name="Picture 55" descr="Total Engageme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84" y="3913632"/>
            <a:ext cx="2688061" cy="1133856"/>
          </a:xfrm>
          <a:prstGeom prst="rect">
            <a:avLst/>
          </a:prstGeom>
        </p:spPr>
      </p:pic>
      <p:pic>
        <p:nvPicPr>
          <p:cNvPr id="57" name="Picture 56" descr="Avg Engageme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2383" y="3913632"/>
            <a:ext cx="2185416" cy="1133856"/>
          </a:xfrm>
          <a:prstGeom prst="rect">
            <a:avLst/>
          </a:prstGeom>
        </p:spPr>
      </p:pic>
      <p:pic>
        <p:nvPicPr>
          <p:cNvPr id="58" name="Picture 57" descr="Engagement Rat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214" y="3913632"/>
            <a:ext cx="2185416" cy="1133856"/>
          </a:xfrm>
          <a:prstGeom prst="rect">
            <a:avLst/>
          </a:prstGeom>
        </p:spPr>
      </p:pic>
      <p:pic>
        <p:nvPicPr>
          <p:cNvPr id="59" name="Picture 58" descr="Avg Video View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2045" y="3913632"/>
            <a:ext cx="2185416" cy="11338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1082596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Twitter (All Parties)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CCD2C-896F-7264-DE33-A977A6CED1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9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D21667-0F53-B011-DA13-D384E37200E3}"/>
              </a:ext>
            </a:extLst>
          </p:cNvPr>
          <p:cNvSpPr txBox="1"/>
          <p:nvPr/>
        </p:nvSpPr>
        <p:spPr>
          <a:xfrm>
            <a:off x="144379" y="224590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Bahnschrift" panose="020B0502040204020203" pitchFamily="34" charset="0"/>
              </a:rPr>
              <a:t>Table of Contents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49E074-0C88-A129-86AF-B35AB4EF6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484163"/>
              </p:ext>
            </p:extLst>
          </p:nvPr>
        </p:nvGraphicFramePr>
        <p:xfrm>
          <a:off x="0" y="1111432"/>
          <a:ext cx="12192000" cy="565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879">
                  <a:extLst>
                    <a:ext uri="{9D8B030D-6E8A-4147-A177-3AD203B41FA5}">
                      <a16:colId xmlns:a16="http://schemas.microsoft.com/office/drawing/2014/main" val="2800588858"/>
                    </a:ext>
                  </a:extLst>
                </a:gridCol>
                <a:gridCol w="2896576">
                  <a:extLst>
                    <a:ext uri="{9D8B030D-6E8A-4147-A177-3AD203B41FA5}">
                      <a16:colId xmlns:a16="http://schemas.microsoft.com/office/drawing/2014/main" val="1491090295"/>
                    </a:ext>
                  </a:extLst>
                </a:gridCol>
                <a:gridCol w="5568463">
                  <a:extLst>
                    <a:ext uri="{9D8B030D-6E8A-4147-A177-3AD203B41FA5}">
                      <a16:colId xmlns:a16="http://schemas.microsoft.com/office/drawing/2014/main" val="3812726494"/>
                    </a:ext>
                  </a:extLst>
                </a:gridCol>
                <a:gridCol w="1926082">
                  <a:extLst>
                    <a:ext uri="{9D8B030D-6E8A-4147-A177-3AD203B41FA5}">
                      <a16:colId xmlns:a16="http://schemas.microsoft.com/office/drawing/2014/main" val="251677622"/>
                    </a:ext>
                  </a:extLst>
                </a:gridCol>
              </a:tblGrid>
              <a:tr h="282966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Section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Sub-Section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Analysis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Slide No.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206181"/>
                  </a:ext>
                </a:extLst>
              </a:tr>
              <a:tr h="282966">
                <a:tc rowSpan="13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ahnschrift" panose="020B0502040204020203" pitchFamily="34" charset="0"/>
                          <a:ea typeface="Cambria" panose="02040503050406030204" pitchFamily="18" charset="0"/>
                        </a:rPr>
                        <a:t>Section 1: 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ahnschrift" panose="020B0502040204020203" pitchFamily="34" charset="0"/>
                          <a:ea typeface="Cambria" panose="02040503050406030204" pitchFamily="18" charset="0"/>
                        </a:rPr>
                        <a:t>Overall State Party Summary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ahnschrift" panose="020B0502040204020203" pitchFamily="34" charset="0"/>
                          <a:ea typeface="Cambria" panose="02040503050406030204" pitchFamily="18" charset="0"/>
                        </a:rPr>
                        <a:t>Section 1.1: 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ahnschrift" panose="020B0502040204020203" pitchFamily="34" charset="0"/>
                          <a:ea typeface="Cambria" panose="02040503050406030204" pitchFamily="18" charset="0"/>
                        </a:rPr>
                        <a:t>Overall Party Official Pages Summary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spc="-5" dirty="0">
                          <a:latin typeface="Bahnschrift" panose="020B0502040204020203" pitchFamily="34" charset="0"/>
                          <a:hlinkClick r:id="rId3" action="ppaction://hlinksldjump"/>
                        </a:rPr>
                        <a:t>Party Official Pages Overview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95773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spc="-10" dirty="0">
                          <a:latin typeface="Bahnschrift" panose="020B0502040204020203" pitchFamily="34" charset="0"/>
                          <a:hlinkClick r:id="rId4" action="ppaction://hlinksldjump"/>
                        </a:rPr>
                        <a:t>Facebook Party Official Pages (7 DMA)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02585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spc="-10" dirty="0">
                          <a:latin typeface="Bahnschrift" panose="020B0502040204020203" pitchFamily="34" charset="0"/>
                          <a:hlinkClick r:id="rId5" action="ppaction://hlinksldjump"/>
                        </a:rPr>
                        <a:t>Twitter Party Official Pages (7 DMA)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61244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spc="-10" dirty="0">
                          <a:latin typeface="Bahnschrift" panose="020B0502040204020203" pitchFamily="34" charset="0"/>
                          <a:hlinkClick r:id="rId6" action="ppaction://hlinksldjump"/>
                        </a:rPr>
                        <a:t>Instagram Party Official Pages (7 DMA)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647501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spc="-10" dirty="0">
                          <a:latin typeface="Bahnschrift" panose="020B0502040204020203" pitchFamily="34" charset="0"/>
                          <a:hlinkClick r:id="rId7" action="ppaction://hlinksldjump"/>
                        </a:rPr>
                        <a:t>YouTube Party Official Pages (7 DMA)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11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55318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ahnschrift" panose="020B0502040204020203" pitchFamily="34" charset="0"/>
                          <a:ea typeface="Cambria" panose="02040503050406030204" pitchFamily="18" charset="0"/>
                        </a:rPr>
                        <a:t>Section 1.2: 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ahnschrift" panose="020B0502040204020203" pitchFamily="34" charset="0"/>
                          <a:ea typeface="Cambria" panose="02040503050406030204" pitchFamily="18" charset="0"/>
                        </a:rPr>
                        <a:t>Party Official Pages Comparative Analysis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IN" sz="1200" spc="-5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  <a:hlinkClick r:id="rId8" action="ppaction://hlinksldjump"/>
                        </a:rPr>
                        <a:t>Facebook Party Official Pages Weekly Performance</a:t>
                      </a:r>
                      <a:endParaRPr lang="en-IN" sz="1200" spc="-5" dirty="0">
                        <a:solidFill>
                          <a:schemeClr val="dk1"/>
                        </a:solidFill>
                        <a:latin typeface="Bahnschrif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14-15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428473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9" action="ppaction://hlinksldjump"/>
                        </a:rPr>
                        <a:t>Twitter </a:t>
                      </a:r>
                      <a:r>
                        <a:rPr lang="en-IN" sz="1200" spc="-5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  <a:hlinkClick r:id="rId9" action="ppaction://hlinksldjump"/>
                        </a:rPr>
                        <a:t>Party Official Pages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17-18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9586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0" action="ppaction://hlinksldjump"/>
                        </a:rPr>
                        <a:t>Instagram </a:t>
                      </a:r>
                      <a:r>
                        <a:rPr lang="en-IN" sz="1200" spc="-5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  <a:hlinkClick r:id="rId10" action="ppaction://hlinksldjump"/>
                        </a:rPr>
                        <a:t>Party Official Pages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20-21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2709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1" action="ppaction://hlinksldjump"/>
                        </a:rPr>
                        <a:t>YouTube </a:t>
                      </a:r>
                      <a:r>
                        <a:rPr lang="en-IN" sz="1200" spc="-5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  <a:hlinkClick r:id="rId11" action="ppaction://hlinksldjump"/>
                        </a:rPr>
                        <a:t>Party Official Pages Weekly Performance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1" action="ppaction://hlinksldjump"/>
                        </a:rPr>
                        <a:t> 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23-24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073189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ahnschrift" panose="020B0502040204020203" pitchFamily="34" charset="0"/>
                          <a:ea typeface="Cambria" panose="02040503050406030204" pitchFamily="18" charset="0"/>
                        </a:rPr>
                        <a:t>Section 1.3: 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ahnschrift" panose="020B0502040204020203" pitchFamily="34" charset="0"/>
                          <a:ea typeface="Cambria" panose="02040503050406030204" pitchFamily="18" charset="0"/>
                        </a:rPr>
                        <a:t>Party Official Pages Most Engaging Post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2" action="ppaction://hlinksldjump"/>
                        </a:rPr>
                        <a:t>Facebook Party Official Pages Most Engaging Post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301498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3" action="ppaction://hlinksldjump"/>
                        </a:rPr>
                        <a:t>Twitter Party Official Pages Most Engaging Post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123036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4" action="ppaction://hlinksldjump"/>
                        </a:rPr>
                        <a:t>Instagram Party Official Pages Most Engaging Post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90133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5" action="ppaction://hlinksldjump"/>
                        </a:rPr>
                        <a:t>YouTube Party Official Pages Most Engaging Post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897463"/>
                  </a:ext>
                </a:extLst>
              </a:tr>
              <a:tr h="282966">
                <a:tc rowSpan="6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Section 2: </a:t>
                      </a:r>
                    </a:p>
                    <a:p>
                      <a:pPr algn="ctr"/>
                      <a:r>
                        <a:rPr kumimoji="0" lang="en-I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ahnschrift" panose="020B0502040204020203" pitchFamily="34" charset="0"/>
                          <a:ea typeface="Cambria" panose="02040503050406030204" pitchFamily="18" charset="0"/>
                        </a:rPr>
                        <a:t>Overall State Leaders Summary</a:t>
                      </a:r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Section 2.1: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Overall Top Leaders Pages Summary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6" action="ppaction://hlinksldjump"/>
                        </a:rPr>
                        <a:t>Top Leaders Official Pages Overview - Overall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229964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7" action="ppaction://hlinksldjump"/>
                        </a:rPr>
                        <a:t>Top Leaders Official Pages Overview – Last 7 Days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33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64767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8" action="ppaction://hlinksldjump"/>
                        </a:rPr>
                        <a:t>Facebook Top Leader Official Pages (7 DMA)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43019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9" action="ppaction://hlinksldjump"/>
                        </a:rPr>
                        <a:t>Twitter Top Leader Official Pages (7 DMA)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35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603309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20" action="ppaction://hlinksldjump"/>
                        </a:rPr>
                        <a:t>Instagram Facebook Top Leader Official Pages (7 DMA)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36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436304"/>
                  </a:ext>
                </a:extLst>
              </a:tr>
              <a:tr h="282966"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Bahnschrift" panose="020B0502040204020203" pitchFamily="34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21" action="ppaction://hlinksldjump"/>
                        </a:rPr>
                        <a:t>YouTube Facebook Top Leader Official Pages (7 DMA)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37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366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CD307-9EEB-0FE0-B42C-F7CB59DB8A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6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307E19A3-A334-B04E-6EEA-87627B44F17F}"/>
              </a:ext>
            </a:extLst>
          </p:cNvPr>
          <p:cNvSpPr txBox="1"/>
          <p:nvPr/>
        </p:nvSpPr>
        <p:spPr>
          <a:xfrm>
            <a:off x="1393312" y="1571527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78775-44B3-A553-402C-00EEE56D9439}"/>
              </a:ext>
            </a:extLst>
          </p:cNvPr>
          <p:cNvSpPr txBox="1"/>
          <p:nvPr/>
        </p:nvSpPr>
        <p:spPr>
          <a:xfrm>
            <a:off x="3335466" y="1529216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4470A2-AECF-2B83-39B8-2E294B73167F}"/>
              </a:ext>
            </a:extLst>
          </p:cNvPr>
          <p:cNvSpPr txBox="1"/>
          <p:nvPr/>
        </p:nvSpPr>
        <p:spPr>
          <a:xfrm>
            <a:off x="5714771" y="1579055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2C0523-36BD-A2FF-E019-8B338818D1AC}"/>
              </a:ext>
            </a:extLst>
          </p:cNvPr>
          <p:cNvSpPr txBox="1"/>
          <p:nvPr/>
        </p:nvSpPr>
        <p:spPr>
          <a:xfrm>
            <a:off x="7522924" y="1529217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Post Per Days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A84444-A90E-732A-4705-43B92EC79758}"/>
              </a:ext>
            </a:extLst>
          </p:cNvPr>
          <p:cNvSpPr txBox="1"/>
          <p:nvPr/>
        </p:nvSpPr>
        <p:spPr>
          <a:xfrm>
            <a:off x="9863235" y="1512467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Type of Post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0C2391B-61BA-5BC4-A2D3-CE4370CFD3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0" y="272203"/>
            <a:ext cx="8450713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Party Official Pages Weekly Performance</a:t>
            </a:r>
            <a:endParaRPr sz="3600" spc="-1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E01069-E4EE-2299-2B10-CA21F6E310F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D9497E-7DA2-3837-3BB2-574988ABA4E3}"/>
              </a:ext>
            </a:extLst>
          </p:cNvPr>
          <p:cNvGrpSpPr/>
          <p:nvPr/>
        </p:nvGrpSpPr>
        <p:grpSpPr>
          <a:xfrm>
            <a:off x="2075760" y="6486410"/>
            <a:ext cx="2571538" cy="276999"/>
            <a:chOff x="3109645" y="6516215"/>
            <a:chExt cx="2571538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033EA4-31AB-5994-5B45-7D7E5CC1C785}"/>
                </a:ext>
              </a:extLst>
            </p:cNvPr>
            <p:cNvSpPr txBox="1"/>
            <p:nvPr/>
          </p:nvSpPr>
          <p:spPr>
            <a:xfrm>
              <a:off x="3109645" y="6516215"/>
              <a:ext cx="2571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latin typeface="Bahnschrift" panose="020B0502040204020203" pitchFamily="34" charset="0"/>
                </a:rPr>
                <a:t>   Link      Photo      Status     Video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FC16554-744F-8F8F-4105-86942081923E}"/>
                </a:ext>
              </a:extLst>
            </p:cNvPr>
            <p:cNvSpPr/>
            <p:nvPr/>
          </p:nvSpPr>
          <p:spPr>
            <a:xfrm>
              <a:off x="3109645" y="6575390"/>
              <a:ext cx="144000" cy="144000"/>
            </a:xfrm>
            <a:prstGeom prst="ellipse">
              <a:avLst/>
            </a:prstGeom>
            <a:solidFill>
              <a:srgbClr val="E55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72D34A-D0AD-EC35-497E-806135BADE45}"/>
                </a:ext>
              </a:extLst>
            </p:cNvPr>
            <p:cNvSpPr/>
            <p:nvPr/>
          </p:nvSpPr>
          <p:spPr>
            <a:xfrm>
              <a:off x="3696867" y="6582714"/>
              <a:ext cx="144000" cy="144000"/>
            </a:xfrm>
            <a:prstGeom prst="ellipse">
              <a:avLst/>
            </a:prstGeom>
            <a:solidFill>
              <a:srgbClr val="15C5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FC6A21-7C06-8499-E5DF-20739226BD8F}"/>
                </a:ext>
              </a:extLst>
            </p:cNvPr>
            <p:cNvSpPr/>
            <p:nvPr/>
          </p:nvSpPr>
          <p:spPr>
            <a:xfrm>
              <a:off x="4312800" y="6575392"/>
              <a:ext cx="144000" cy="144000"/>
            </a:xfrm>
            <a:prstGeom prst="ellipse">
              <a:avLst/>
            </a:prstGeom>
            <a:solidFill>
              <a:srgbClr val="4BD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EBC05-6F56-327D-4BAE-9734C8DF599E}"/>
                </a:ext>
              </a:extLst>
            </p:cNvPr>
            <p:cNvSpPr/>
            <p:nvPr/>
          </p:nvSpPr>
          <p:spPr>
            <a:xfrm>
              <a:off x="4994586" y="6583414"/>
              <a:ext cx="144000" cy="144000"/>
            </a:xfrm>
            <a:prstGeom prst="ellipse">
              <a:avLst/>
            </a:prstGeom>
            <a:solidFill>
              <a:srgbClr val="7C35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D789F2B-1AD8-A21E-D7B9-BFC4550033EA}"/>
              </a:ext>
            </a:extLst>
          </p:cNvPr>
          <p:cNvSpPr txBox="1"/>
          <p:nvPr/>
        </p:nvSpPr>
        <p:spPr>
          <a:xfrm rot="16200000">
            <a:off x="-313648" y="2294728"/>
            <a:ext cx="111280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Last 7 Days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5DEAE1-08D5-B6DC-6954-868DE5033E61}"/>
              </a:ext>
            </a:extLst>
          </p:cNvPr>
          <p:cNvSpPr txBox="1"/>
          <p:nvPr/>
        </p:nvSpPr>
        <p:spPr>
          <a:xfrm rot="16200000">
            <a:off x="-196628" y="4290964"/>
            <a:ext cx="87876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Changes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B636B9F-B077-94DB-2583-B0CBB809FA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AC245-993D-66FE-3765-D2BE83A366F7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41448-5FAE-C716-2D0F-3124F05B36A2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7" name="Picture 46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1892807"/>
            <a:ext cx="2688061" cy="1133856"/>
          </a:xfrm>
          <a:prstGeom prst="rect">
            <a:avLst/>
          </a:prstGeom>
        </p:spPr>
      </p:pic>
      <p:pic>
        <p:nvPicPr>
          <p:cNvPr id="48" name="Picture 47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83" y="1892807"/>
            <a:ext cx="2185416" cy="1133856"/>
          </a:xfrm>
          <a:prstGeom prst="rect">
            <a:avLst/>
          </a:prstGeom>
        </p:spPr>
      </p:pic>
      <p:pic>
        <p:nvPicPr>
          <p:cNvPr id="49" name="Picture 48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214" y="1892807"/>
            <a:ext cx="2185416" cy="1133856"/>
          </a:xfrm>
          <a:prstGeom prst="rect">
            <a:avLst/>
          </a:prstGeom>
        </p:spPr>
      </p:pic>
      <p:pic>
        <p:nvPicPr>
          <p:cNvPr id="50" name="Picture 49" descr="Avg. Post Per Da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045" y="1892807"/>
            <a:ext cx="2185416" cy="1133856"/>
          </a:xfrm>
          <a:prstGeom prst="rect">
            <a:avLst/>
          </a:prstGeom>
        </p:spPr>
      </p:pic>
      <p:pic>
        <p:nvPicPr>
          <p:cNvPr id="51" name="Picture 50" descr="Post_distribu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6876" y="1892807"/>
            <a:ext cx="2185416" cy="1133856"/>
          </a:xfrm>
          <a:prstGeom prst="rect">
            <a:avLst/>
          </a:prstGeom>
        </p:spPr>
      </p:pic>
      <p:pic>
        <p:nvPicPr>
          <p:cNvPr id="52" name="Picture 51" descr="Follower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784" y="3913632"/>
            <a:ext cx="2688061" cy="1133856"/>
          </a:xfrm>
          <a:prstGeom prst="rect">
            <a:avLst/>
          </a:prstGeom>
        </p:spPr>
      </p:pic>
      <p:pic>
        <p:nvPicPr>
          <p:cNvPr id="53" name="Picture 52" descr="count_of_active_day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2383" y="3913632"/>
            <a:ext cx="2185416" cy="1133856"/>
          </a:xfrm>
          <a:prstGeom prst="rect">
            <a:avLst/>
          </a:prstGeom>
        </p:spPr>
      </p:pic>
      <p:pic>
        <p:nvPicPr>
          <p:cNvPr id="54" name="Picture 53" descr="Total Post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7214" y="3913632"/>
            <a:ext cx="2185416" cy="1133856"/>
          </a:xfrm>
          <a:prstGeom prst="rect">
            <a:avLst/>
          </a:prstGeom>
        </p:spPr>
      </p:pic>
      <p:pic>
        <p:nvPicPr>
          <p:cNvPr id="55" name="Picture 54" descr="Total Post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2045" y="3913632"/>
            <a:ext cx="2185416" cy="113385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905723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D17CA335-E64C-B101-2235-E1CDC0D3DBDC}"/>
              </a:ext>
            </a:extLst>
          </p:cNvPr>
          <p:cNvSpPr txBox="1"/>
          <p:nvPr/>
        </p:nvSpPr>
        <p:spPr>
          <a:xfrm>
            <a:off x="1285137" y="1501073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02FD25-BCA6-DB43-CB69-32DC45BE7CF9}"/>
              </a:ext>
            </a:extLst>
          </p:cNvPr>
          <p:cNvSpPr txBox="1"/>
          <p:nvPr/>
        </p:nvSpPr>
        <p:spPr>
          <a:xfrm>
            <a:off x="3357574" y="1501072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32C927-1153-C0E4-A317-8062482DB5FA}"/>
              </a:ext>
            </a:extLst>
          </p:cNvPr>
          <p:cNvSpPr txBox="1"/>
          <p:nvPr/>
        </p:nvSpPr>
        <p:spPr>
          <a:xfrm>
            <a:off x="5493464" y="1501072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FD3803-70C4-E3C5-B1B6-23C68D85E01B}"/>
              </a:ext>
            </a:extLst>
          </p:cNvPr>
          <p:cNvSpPr txBox="1"/>
          <p:nvPr/>
        </p:nvSpPr>
        <p:spPr>
          <a:xfrm>
            <a:off x="7643758" y="1501072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Video Views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C1F8B7D-C8B6-A567-06B0-A7748DEDBE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0" y="272203"/>
            <a:ext cx="8450713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Party Official Pages Weekly Performance</a:t>
            </a:r>
            <a:endParaRPr sz="3600" spc="-1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0AD6F-CE94-C0A4-4EE5-DD04710BC17B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4977D9-CDC1-267F-D069-EC58AD586FF4}"/>
              </a:ext>
            </a:extLst>
          </p:cNvPr>
          <p:cNvSpPr txBox="1"/>
          <p:nvPr/>
        </p:nvSpPr>
        <p:spPr>
          <a:xfrm>
            <a:off x="9772847" y="1510597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Impressions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2648D-C833-EEE0-EB16-09999E4BB582}"/>
              </a:ext>
            </a:extLst>
          </p:cNvPr>
          <p:cNvSpPr txBox="1"/>
          <p:nvPr/>
        </p:nvSpPr>
        <p:spPr>
          <a:xfrm rot="16200000">
            <a:off x="-313648" y="2294728"/>
            <a:ext cx="111280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Last 7 Days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F60AE-F27C-0938-A039-B0F4C42754A4}"/>
              </a:ext>
            </a:extLst>
          </p:cNvPr>
          <p:cNvSpPr txBox="1"/>
          <p:nvPr/>
        </p:nvSpPr>
        <p:spPr>
          <a:xfrm rot="16200000">
            <a:off x="-196628" y="4290964"/>
            <a:ext cx="87876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Changes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70FDD2E-88FC-0AF0-42AB-E6672ACD11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6A317C-DB2A-823B-3D15-34DC7E8A5893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0DAC8-4D8F-2097-7E32-66ECB71AB2D9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52" name="Picture 51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1892807"/>
            <a:ext cx="2688061" cy="1133856"/>
          </a:xfrm>
          <a:prstGeom prst="rect">
            <a:avLst/>
          </a:prstGeom>
        </p:spPr>
      </p:pic>
      <p:pic>
        <p:nvPicPr>
          <p:cNvPr id="53" name="Picture 52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83" y="1892807"/>
            <a:ext cx="2185416" cy="1133856"/>
          </a:xfrm>
          <a:prstGeom prst="rect">
            <a:avLst/>
          </a:prstGeom>
        </p:spPr>
      </p:pic>
      <p:pic>
        <p:nvPicPr>
          <p:cNvPr id="54" name="Picture 53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214" y="1892807"/>
            <a:ext cx="2185416" cy="1133856"/>
          </a:xfrm>
          <a:prstGeom prst="rect">
            <a:avLst/>
          </a:prstGeom>
        </p:spPr>
      </p:pic>
      <p:pic>
        <p:nvPicPr>
          <p:cNvPr id="55" name="Picture 54" descr="Avg Video View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045" y="1892807"/>
            <a:ext cx="2185416" cy="1133856"/>
          </a:xfrm>
          <a:prstGeom prst="rect">
            <a:avLst/>
          </a:prstGeom>
        </p:spPr>
      </p:pic>
      <p:pic>
        <p:nvPicPr>
          <p:cNvPr id="56" name="Picture 55" descr="impression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6876" y="1892807"/>
            <a:ext cx="2185416" cy="1133856"/>
          </a:xfrm>
          <a:prstGeom prst="rect">
            <a:avLst/>
          </a:prstGeom>
        </p:spPr>
      </p:pic>
      <p:pic>
        <p:nvPicPr>
          <p:cNvPr id="57" name="Picture 56" descr="Total Engageme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784" y="3913632"/>
            <a:ext cx="2688061" cy="1133856"/>
          </a:xfrm>
          <a:prstGeom prst="rect">
            <a:avLst/>
          </a:prstGeom>
        </p:spPr>
      </p:pic>
      <p:pic>
        <p:nvPicPr>
          <p:cNvPr id="58" name="Picture 57" descr="Avg Engagemen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2383" y="3913632"/>
            <a:ext cx="2185416" cy="1133856"/>
          </a:xfrm>
          <a:prstGeom prst="rect">
            <a:avLst/>
          </a:prstGeom>
        </p:spPr>
      </p:pic>
      <p:pic>
        <p:nvPicPr>
          <p:cNvPr id="59" name="Picture 58" descr="Engagement Rat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7214" y="3913632"/>
            <a:ext cx="2185416" cy="1133856"/>
          </a:xfrm>
          <a:prstGeom prst="rect">
            <a:avLst/>
          </a:prstGeom>
        </p:spPr>
      </p:pic>
      <p:pic>
        <p:nvPicPr>
          <p:cNvPr id="60" name="Picture 59" descr="Avg Video View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2045" y="3913632"/>
            <a:ext cx="2185416" cy="1133856"/>
          </a:xfrm>
          <a:prstGeom prst="rect">
            <a:avLst/>
          </a:prstGeom>
        </p:spPr>
      </p:pic>
      <p:pic>
        <p:nvPicPr>
          <p:cNvPr id="61" name="Picture 60" descr="impression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6876" y="3913632"/>
            <a:ext cx="2185416" cy="113385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1990459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800" kern="0" dirty="0">
                <a:solidFill>
                  <a:prstClr val="white"/>
                </a:solidFill>
                <a:latin typeface="Bahnschrift" panose="020B0502040204020203" pitchFamily="34" charset="0"/>
                <a:ea typeface="Cambria" panose="02040503050406030204" pitchFamily="18" charset="0"/>
              </a:rPr>
              <a:t>Instagram</a:t>
            </a: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 (All Parties)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84ABA-BE90-8C55-DF29-2EB4C04189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7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307E19A3-A334-B04E-6EEA-87627B44F17F}"/>
              </a:ext>
            </a:extLst>
          </p:cNvPr>
          <p:cNvSpPr txBox="1"/>
          <p:nvPr/>
        </p:nvSpPr>
        <p:spPr>
          <a:xfrm>
            <a:off x="1112408" y="1553013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78775-44B3-A553-402C-00EEE56D9439}"/>
              </a:ext>
            </a:extLst>
          </p:cNvPr>
          <p:cNvSpPr txBox="1"/>
          <p:nvPr/>
        </p:nvSpPr>
        <p:spPr>
          <a:xfrm>
            <a:off x="3218999" y="1538127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4470A2-AECF-2B83-39B8-2E294B73167F}"/>
              </a:ext>
            </a:extLst>
          </p:cNvPr>
          <p:cNvSpPr txBox="1"/>
          <p:nvPr/>
        </p:nvSpPr>
        <p:spPr>
          <a:xfrm>
            <a:off x="5705389" y="1538127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2C0523-36BD-A2FF-E019-8B338818D1AC}"/>
              </a:ext>
            </a:extLst>
          </p:cNvPr>
          <p:cNvSpPr txBox="1"/>
          <p:nvPr/>
        </p:nvSpPr>
        <p:spPr>
          <a:xfrm>
            <a:off x="7528506" y="1501605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Post Per Days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A84444-A90E-732A-4705-43B92EC79758}"/>
              </a:ext>
            </a:extLst>
          </p:cNvPr>
          <p:cNvSpPr txBox="1"/>
          <p:nvPr/>
        </p:nvSpPr>
        <p:spPr>
          <a:xfrm>
            <a:off x="10301385" y="1516776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Type of Post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57B3F4B-08BE-CF65-2BC9-A295599BC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0" y="272203"/>
            <a:ext cx="8450713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Party Official Pages Weekly Performance</a:t>
            </a:r>
            <a:endParaRPr sz="3600" spc="-1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B3FC5D-3714-E722-5C53-6DB091880324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D25BF-AF2C-A32B-FF51-257742EE6EAA}"/>
              </a:ext>
            </a:extLst>
          </p:cNvPr>
          <p:cNvSpPr txBox="1"/>
          <p:nvPr/>
        </p:nvSpPr>
        <p:spPr>
          <a:xfrm rot="16200000">
            <a:off x="-313648" y="2294728"/>
            <a:ext cx="111280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Last 7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5A74A-7182-5E7B-67AC-0833BD7F040A}"/>
              </a:ext>
            </a:extLst>
          </p:cNvPr>
          <p:cNvSpPr txBox="1"/>
          <p:nvPr/>
        </p:nvSpPr>
        <p:spPr>
          <a:xfrm rot="16200000">
            <a:off x="-196628" y="4290964"/>
            <a:ext cx="87876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Changes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4D07B13-7AA9-D979-7C50-D920474C11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B81F0-4397-CF36-9414-4FFF380DF4D6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E4967-1B46-CC2F-6A94-F158ED0C5C66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746C0-2A06-0B95-BA83-1796ED46AA4E}"/>
              </a:ext>
            </a:extLst>
          </p:cNvPr>
          <p:cNvGrpSpPr/>
          <p:nvPr/>
        </p:nvGrpSpPr>
        <p:grpSpPr>
          <a:xfrm>
            <a:off x="2952002" y="6502218"/>
            <a:ext cx="2129109" cy="276999"/>
            <a:chOff x="2952002" y="6502218"/>
            <a:chExt cx="2129109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A20064-C9A0-B793-FB2F-EFBE878C35F7}"/>
                </a:ext>
              </a:extLst>
            </p:cNvPr>
            <p:cNvSpPr txBox="1"/>
            <p:nvPr/>
          </p:nvSpPr>
          <p:spPr>
            <a:xfrm>
              <a:off x="2952002" y="6502218"/>
              <a:ext cx="21291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latin typeface="Bahnschrift" panose="020B0502040204020203" pitchFamily="34" charset="0"/>
                </a:rPr>
                <a:t>   Carousel      Photo      Reel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312ECB-8D26-F7A2-294B-8C9E76281518}"/>
                </a:ext>
              </a:extLst>
            </p:cNvPr>
            <p:cNvSpPr/>
            <p:nvPr/>
          </p:nvSpPr>
          <p:spPr>
            <a:xfrm>
              <a:off x="2952002" y="6561393"/>
              <a:ext cx="144000" cy="144000"/>
            </a:xfrm>
            <a:prstGeom prst="ellipse">
              <a:avLst/>
            </a:prstGeom>
            <a:solidFill>
              <a:srgbClr val="E55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4E9F60-CBD6-F685-574E-730AEA7EB6A4}"/>
                </a:ext>
              </a:extLst>
            </p:cNvPr>
            <p:cNvSpPr/>
            <p:nvPr/>
          </p:nvSpPr>
          <p:spPr>
            <a:xfrm>
              <a:off x="3842337" y="6569415"/>
              <a:ext cx="144000" cy="144000"/>
            </a:xfrm>
            <a:prstGeom prst="ellipse">
              <a:avLst/>
            </a:prstGeom>
            <a:solidFill>
              <a:srgbClr val="15C5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960420-A4EC-FE8B-1C5D-3B8516FB7985}"/>
                </a:ext>
              </a:extLst>
            </p:cNvPr>
            <p:cNvSpPr/>
            <p:nvPr/>
          </p:nvSpPr>
          <p:spPr>
            <a:xfrm>
              <a:off x="4475997" y="6561395"/>
              <a:ext cx="144000" cy="144000"/>
            </a:xfrm>
            <a:prstGeom prst="ellipse">
              <a:avLst/>
            </a:prstGeom>
            <a:solidFill>
              <a:srgbClr val="87CEEB"/>
            </a:solidFill>
            <a:ln>
              <a:solidFill>
                <a:srgbClr val="87CE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47" name="Picture 46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1892807"/>
            <a:ext cx="2688061" cy="1133856"/>
          </a:xfrm>
          <a:prstGeom prst="rect">
            <a:avLst/>
          </a:prstGeom>
        </p:spPr>
      </p:pic>
      <p:pic>
        <p:nvPicPr>
          <p:cNvPr id="48" name="Picture 47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83" y="1892807"/>
            <a:ext cx="2185416" cy="1133856"/>
          </a:xfrm>
          <a:prstGeom prst="rect">
            <a:avLst/>
          </a:prstGeom>
        </p:spPr>
      </p:pic>
      <p:pic>
        <p:nvPicPr>
          <p:cNvPr id="49" name="Picture 48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214" y="1892807"/>
            <a:ext cx="2185416" cy="1133856"/>
          </a:xfrm>
          <a:prstGeom prst="rect">
            <a:avLst/>
          </a:prstGeom>
        </p:spPr>
      </p:pic>
      <p:pic>
        <p:nvPicPr>
          <p:cNvPr id="50" name="Picture 49" descr="Avg. Post Per Da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045" y="1892807"/>
            <a:ext cx="2185416" cy="1133856"/>
          </a:xfrm>
          <a:prstGeom prst="rect">
            <a:avLst/>
          </a:prstGeom>
        </p:spPr>
      </p:pic>
      <p:pic>
        <p:nvPicPr>
          <p:cNvPr id="51" name="Picture 50" descr="Post_distribu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6876" y="1892807"/>
            <a:ext cx="2185416" cy="1133856"/>
          </a:xfrm>
          <a:prstGeom prst="rect">
            <a:avLst/>
          </a:prstGeom>
        </p:spPr>
      </p:pic>
      <p:pic>
        <p:nvPicPr>
          <p:cNvPr id="52" name="Picture 51" descr="Follower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784" y="3913632"/>
            <a:ext cx="2688061" cy="1133856"/>
          </a:xfrm>
          <a:prstGeom prst="rect">
            <a:avLst/>
          </a:prstGeom>
        </p:spPr>
      </p:pic>
      <p:pic>
        <p:nvPicPr>
          <p:cNvPr id="53" name="Picture 52" descr="count_of_active_day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2383" y="3913632"/>
            <a:ext cx="2185416" cy="1133856"/>
          </a:xfrm>
          <a:prstGeom prst="rect">
            <a:avLst/>
          </a:prstGeom>
        </p:spPr>
      </p:pic>
      <p:pic>
        <p:nvPicPr>
          <p:cNvPr id="54" name="Picture 53" descr="Total Post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7214" y="3913632"/>
            <a:ext cx="2185416" cy="1133856"/>
          </a:xfrm>
          <a:prstGeom prst="rect">
            <a:avLst/>
          </a:prstGeom>
        </p:spPr>
      </p:pic>
      <p:pic>
        <p:nvPicPr>
          <p:cNvPr id="55" name="Picture 54" descr="Total Post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2045" y="3913632"/>
            <a:ext cx="2185416" cy="113385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4047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D17CA335-E64C-B101-2235-E1CDC0D3DBDC}"/>
              </a:ext>
            </a:extLst>
          </p:cNvPr>
          <p:cNvSpPr txBox="1"/>
          <p:nvPr/>
        </p:nvSpPr>
        <p:spPr>
          <a:xfrm>
            <a:off x="1261751" y="1490999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02FD25-BCA6-DB43-CB69-32DC45BE7CF9}"/>
              </a:ext>
            </a:extLst>
          </p:cNvPr>
          <p:cNvSpPr txBox="1"/>
          <p:nvPr/>
        </p:nvSpPr>
        <p:spPr>
          <a:xfrm>
            <a:off x="3464992" y="1490998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32C927-1153-C0E4-A317-8062482DB5FA}"/>
              </a:ext>
            </a:extLst>
          </p:cNvPr>
          <p:cNvSpPr txBox="1"/>
          <p:nvPr/>
        </p:nvSpPr>
        <p:spPr>
          <a:xfrm>
            <a:off x="5624952" y="1490997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805C8B0-649F-B7F2-A645-64E576A0A3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0" y="272203"/>
            <a:ext cx="8450713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Party Official Pages Weekly Performance</a:t>
            </a:r>
            <a:endParaRPr sz="3600" spc="-1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982A78-E132-D731-6807-81BB9376A771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779B4-FEA5-6706-3598-DF7D8780BF10}"/>
              </a:ext>
            </a:extLst>
          </p:cNvPr>
          <p:cNvSpPr txBox="1"/>
          <p:nvPr/>
        </p:nvSpPr>
        <p:spPr>
          <a:xfrm rot="16200000">
            <a:off x="-313648" y="2294728"/>
            <a:ext cx="111280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Last 7 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C9992-8A2D-7D82-3F46-8DAFCA492042}"/>
              </a:ext>
            </a:extLst>
          </p:cNvPr>
          <p:cNvSpPr txBox="1"/>
          <p:nvPr/>
        </p:nvSpPr>
        <p:spPr>
          <a:xfrm rot="16200000">
            <a:off x="-196628" y="4290964"/>
            <a:ext cx="87876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Changes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A39EC52-1CB1-2DF5-57CA-D230C414F7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C89AD-C0E6-3D9C-DC9B-79BA8D510DB6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1418D-58EA-4EDD-4C6E-E8DE15EE33FD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51" name="Picture 50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1892807"/>
            <a:ext cx="2688061" cy="1133856"/>
          </a:xfrm>
          <a:prstGeom prst="rect">
            <a:avLst/>
          </a:prstGeom>
        </p:spPr>
      </p:pic>
      <p:pic>
        <p:nvPicPr>
          <p:cNvPr id="52" name="Picture 51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83" y="1892807"/>
            <a:ext cx="2185416" cy="1133856"/>
          </a:xfrm>
          <a:prstGeom prst="rect">
            <a:avLst/>
          </a:prstGeom>
        </p:spPr>
      </p:pic>
      <p:pic>
        <p:nvPicPr>
          <p:cNvPr id="53" name="Picture 52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214" y="1892807"/>
            <a:ext cx="2185416" cy="1133856"/>
          </a:xfrm>
          <a:prstGeom prst="rect">
            <a:avLst/>
          </a:prstGeom>
        </p:spPr>
      </p:pic>
      <p:pic>
        <p:nvPicPr>
          <p:cNvPr id="54" name="Picture 53" descr="Total Engag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84" y="3913632"/>
            <a:ext cx="2688061" cy="1133856"/>
          </a:xfrm>
          <a:prstGeom prst="rect">
            <a:avLst/>
          </a:prstGeom>
        </p:spPr>
      </p:pic>
      <p:pic>
        <p:nvPicPr>
          <p:cNvPr id="55" name="Picture 54" descr="Avg Engageme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2383" y="3913632"/>
            <a:ext cx="2185416" cy="1133856"/>
          </a:xfrm>
          <a:prstGeom prst="rect">
            <a:avLst/>
          </a:prstGeom>
        </p:spPr>
      </p:pic>
      <p:pic>
        <p:nvPicPr>
          <p:cNvPr id="56" name="Picture 55" descr="Engagement Rat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7214" y="3913632"/>
            <a:ext cx="2185416" cy="113385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332484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YouTube (All Parties)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061CF-6FA8-108C-CFE7-8AAA2051B6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33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307E19A3-A334-B04E-6EEA-87627B44F17F}"/>
              </a:ext>
            </a:extLst>
          </p:cNvPr>
          <p:cNvSpPr txBox="1"/>
          <p:nvPr/>
        </p:nvSpPr>
        <p:spPr>
          <a:xfrm>
            <a:off x="1080912" y="1516776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78775-44B3-A553-402C-00EEE56D9439}"/>
              </a:ext>
            </a:extLst>
          </p:cNvPr>
          <p:cNvSpPr txBox="1"/>
          <p:nvPr/>
        </p:nvSpPr>
        <p:spPr>
          <a:xfrm>
            <a:off x="3197603" y="1497957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4470A2-AECF-2B83-39B8-2E294B73167F}"/>
              </a:ext>
            </a:extLst>
          </p:cNvPr>
          <p:cNvSpPr txBox="1"/>
          <p:nvPr/>
        </p:nvSpPr>
        <p:spPr>
          <a:xfrm>
            <a:off x="5609029" y="1500027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2C0523-36BD-A2FF-E019-8B338818D1AC}"/>
              </a:ext>
            </a:extLst>
          </p:cNvPr>
          <p:cNvSpPr txBox="1"/>
          <p:nvPr/>
        </p:nvSpPr>
        <p:spPr>
          <a:xfrm>
            <a:off x="7368004" y="1497956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Post Per Days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DA67137-0995-5843-04E3-B7FAC69C96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0" y="272203"/>
            <a:ext cx="8450713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Party Official Pages Weekly Performance</a:t>
            </a:r>
            <a:endParaRPr sz="3600" spc="-1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55D80-065C-DB56-BFB9-BB1788576305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BDC78-0F48-C60D-29F6-F3B85A9187C5}"/>
              </a:ext>
            </a:extLst>
          </p:cNvPr>
          <p:cNvSpPr txBox="1"/>
          <p:nvPr/>
        </p:nvSpPr>
        <p:spPr>
          <a:xfrm rot="16200000">
            <a:off x="-313648" y="2294728"/>
            <a:ext cx="111280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Last 7 Days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70025-2F2D-B091-7F0F-D8FA1F940291}"/>
              </a:ext>
            </a:extLst>
          </p:cNvPr>
          <p:cNvSpPr txBox="1"/>
          <p:nvPr/>
        </p:nvSpPr>
        <p:spPr>
          <a:xfrm rot="16200000">
            <a:off x="-196628" y="4290964"/>
            <a:ext cx="87876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Changes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A7DD18E-0209-CFB5-FB65-0D94FBCD79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C6DBB-206A-4573-19CB-318351F0AAA1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C77C3-2CBA-39E7-3D50-884F61C5B565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6" name="Picture 45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1892807"/>
            <a:ext cx="2688061" cy="1133856"/>
          </a:xfrm>
          <a:prstGeom prst="rect">
            <a:avLst/>
          </a:prstGeom>
        </p:spPr>
      </p:pic>
      <p:pic>
        <p:nvPicPr>
          <p:cNvPr id="47" name="Picture 46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83" y="1892807"/>
            <a:ext cx="2185416" cy="1133856"/>
          </a:xfrm>
          <a:prstGeom prst="rect">
            <a:avLst/>
          </a:prstGeom>
        </p:spPr>
      </p:pic>
      <p:pic>
        <p:nvPicPr>
          <p:cNvPr id="48" name="Picture 47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214" y="1892807"/>
            <a:ext cx="2185416" cy="1133856"/>
          </a:xfrm>
          <a:prstGeom prst="rect">
            <a:avLst/>
          </a:prstGeom>
        </p:spPr>
      </p:pic>
      <p:pic>
        <p:nvPicPr>
          <p:cNvPr id="49" name="Picture 48" descr="Avg. Post Per Da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045" y="1892807"/>
            <a:ext cx="2185416" cy="1133856"/>
          </a:xfrm>
          <a:prstGeom prst="rect">
            <a:avLst/>
          </a:prstGeom>
        </p:spPr>
      </p:pic>
      <p:pic>
        <p:nvPicPr>
          <p:cNvPr id="50" name="Picture 49" descr="Follower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84" y="3913632"/>
            <a:ext cx="2688061" cy="1133856"/>
          </a:xfrm>
          <a:prstGeom prst="rect">
            <a:avLst/>
          </a:prstGeom>
        </p:spPr>
      </p:pic>
      <p:pic>
        <p:nvPicPr>
          <p:cNvPr id="51" name="Picture 50" descr="count_of_active_day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2383" y="3913632"/>
            <a:ext cx="2185416" cy="1133856"/>
          </a:xfrm>
          <a:prstGeom prst="rect">
            <a:avLst/>
          </a:prstGeom>
        </p:spPr>
      </p:pic>
      <p:pic>
        <p:nvPicPr>
          <p:cNvPr id="52" name="Picture 51" descr="Total Post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7214" y="3913632"/>
            <a:ext cx="2185416" cy="1133856"/>
          </a:xfrm>
          <a:prstGeom prst="rect">
            <a:avLst/>
          </a:prstGeom>
        </p:spPr>
      </p:pic>
      <p:pic>
        <p:nvPicPr>
          <p:cNvPr id="53" name="Picture 52" descr="Total Post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2045" y="3913632"/>
            <a:ext cx="2185416" cy="113385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3385740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D17CA335-E64C-B101-2235-E1CDC0D3DBDC}"/>
              </a:ext>
            </a:extLst>
          </p:cNvPr>
          <p:cNvSpPr txBox="1"/>
          <p:nvPr/>
        </p:nvSpPr>
        <p:spPr>
          <a:xfrm>
            <a:off x="1197317" y="1529129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02FD25-BCA6-DB43-CB69-32DC45BE7CF9}"/>
              </a:ext>
            </a:extLst>
          </p:cNvPr>
          <p:cNvSpPr txBox="1"/>
          <p:nvPr/>
        </p:nvSpPr>
        <p:spPr>
          <a:xfrm>
            <a:off x="3312240" y="1535296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32C927-1153-C0E4-A317-8062482DB5FA}"/>
              </a:ext>
            </a:extLst>
          </p:cNvPr>
          <p:cNvSpPr txBox="1"/>
          <p:nvPr/>
        </p:nvSpPr>
        <p:spPr>
          <a:xfrm>
            <a:off x="5395546" y="1529129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FD3803-70C4-E3C5-B1B6-23C68D85E01B}"/>
              </a:ext>
            </a:extLst>
          </p:cNvPr>
          <p:cNvSpPr txBox="1"/>
          <p:nvPr/>
        </p:nvSpPr>
        <p:spPr>
          <a:xfrm>
            <a:off x="7770576" y="150107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Total Video 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902EE-7737-C36B-7046-F72103305149}"/>
              </a:ext>
            </a:extLst>
          </p:cNvPr>
          <p:cNvSpPr txBox="1"/>
          <p:nvPr/>
        </p:nvSpPr>
        <p:spPr>
          <a:xfrm>
            <a:off x="10047052" y="1501071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Avg. Video Views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C1D5728-5F38-DF7C-D693-C98FDA40D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0" y="272203"/>
            <a:ext cx="8450713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Party Official Pages Weekly Performance</a:t>
            </a:r>
            <a:endParaRPr sz="3600" spc="-1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C09161-4254-C3E3-80EB-8ADD8D67AD2E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C115C-E15B-FCB9-271A-9FB1BA286B48}"/>
              </a:ext>
            </a:extLst>
          </p:cNvPr>
          <p:cNvSpPr txBox="1"/>
          <p:nvPr/>
        </p:nvSpPr>
        <p:spPr>
          <a:xfrm rot="16200000">
            <a:off x="-313648" y="2294728"/>
            <a:ext cx="111280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Last 7 Days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BDA03-284A-4DDA-9CBE-58478601EAE8}"/>
              </a:ext>
            </a:extLst>
          </p:cNvPr>
          <p:cNvSpPr txBox="1"/>
          <p:nvPr/>
        </p:nvSpPr>
        <p:spPr>
          <a:xfrm rot="16200000">
            <a:off x="-196628" y="4290964"/>
            <a:ext cx="87876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Changes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9FBAEA7-B873-4EFD-8406-26D6CE65A4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  <p:pic>
        <p:nvPicPr>
          <p:cNvPr id="52" name="Picture 51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" y="1892807"/>
            <a:ext cx="2688061" cy="1133856"/>
          </a:xfrm>
          <a:prstGeom prst="rect">
            <a:avLst/>
          </a:prstGeom>
        </p:spPr>
      </p:pic>
      <p:pic>
        <p:nvPicPr>
          <p:cNvPr id="53" name="Picture 52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83" y="1892807"/>
            <a:ext cx="2185416" cy="1133856"/>
          </a:xfrm>
          <a:prstGeom prst="rect">
            <a:avLst/>
          </a:prstGeom>
        </p:spPr>
      </p:pic>
      <p:pic>
        <p:nvPicPr>
          <p:cNvPr id="54" name="Picture 53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214" y="1892807"/>
            <a:ext cx="2185416" cy="1133856"/>
          </a:xfrm>
          <a:prstGeom prst="rect">
            <a:avLst/>
          </a:prstGeom>
        </p:spPr>
      </p:pic>
      <p:pic>
        <p:nvPicPr>
          <p:cNvPr id="55" name="Picture 54" descr="Total Video View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045" y="1892807"/>
            <a:ext cx="2185416" cy="1133856"/>
          </a:xfrm>
          <a:prstGeom prst="rect">
            <a:avLst/>
          </a:prstGeom>
        </p:spPr>
      </p:pic>
      <p:pic>
        <p:nvPicPr>
          <p:cNvPr id="56" name="Picture 55" descr="Avg Video View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6876" y="1892807"/>
            <a:ext cx="2185416" cy="1133856"/>
          </a:xfrm>
          <a:prstGeom prst="rect">
            <a:avLst/>
          </a:prstGeom>
        </p:spPr>
      </p:pic>
      <p:pic>
        <p:nvPicPr>
          <p:cNvPr id="57" name="Picture 56" descr="Total Engageme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784" y="3913632"/>
            <a:ext cx="2688061" cy="1133856"/>
          </a:xfrm>
          <a:prstGeom prst="rect">
            <a:avLst/>
          </a:prstGeom>
        </p:spPr>
      </p:pic>
      <p:pic>
        <p:nvPicPr>
          <p:cNvPr id="58" name="Picture 57" descr="Avg Engagemen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2383" y="3913632"/>
            <a:ext cx="2185416" cy="1133856"/>
          </a:xfrm>
          <a:prstGeom prst="rect">
            <a:avLst/>
          </a:prstGeom>
        </p:spPr>
      </p:pic>
      <p:pic>
        <p:nvPicPr>
          <p:cNvPr id="59" name="Picture 58" descr="Engagement Rat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7214" y="3913632"/>
            <a:ext cx="2185416" cy="1133856"/>
          </a:xfrm>
          <a:prstGeom prst="rect">
            <a:avLst/>
          </a:prstGeom>
        </p:spPr>
      </p:pic>
      <p:pic>
        <p:nvPicPr>
          <p:cNvPr id="60" name="Picture 59" descr="Total Video View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2045" y="3913632"/>
            <a:ext cx="2185416" cy="1133856"/>
          </a:xfrm>
          <a:prstGeom prst="rect">
            <a:avLst/>
          </a:prstGeom>
        </p:spPr>
      </p:pic>
      <p:pic>
        <p:nvPicPr>
          <p:cNvPr id="61" name="Picture 60" descr="Avg Video View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6876" y="3913632"/>
            <a:ext cx="2185416" cy="113385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752949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054227"/>
            <a:ext cx="12223526" cy="2800767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Section 1.3: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Party Official Pages Most Engaging Post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62F8E-1026-B907-627E-1F4897EC063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3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054227"/>
            <a:ext cx="12223526" cy="2800767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Section 2</a:t>
            </a:r>
            <a:r>
              <a:rPr lang="en-IN" sz="4800" kern="0" dirty="0">
                <a:solidFill>
                  <a:prstClr val="white"/>
                </a:solidFill>
                <a:latin typeface="Bahnschrift" panose="020B0502040204020203" pitchFamily="34" charset="0"/>
                <a:ea typeface="Cambria" panose="02040503050406030204" pitchFamily="18" charset="0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Leaders Analysis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86F9-02CF-BC90-60A2-233965E6A4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4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D21667-0F53-B011-DA13-D384E37200E3}"/>
              </a:ext>
            </a:extLst>
          </p:cNvPr>
          <p:cNvSpPr txBox="1"/>
          <p:nvPr/>
        </p:nvSpPr>
        <p:spPr>
          <a:xfrm>
            <a:off x="144379" y="224590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Bahnschrift" panose="020B0502040204020203" pitchFamily="34" charset="0"/>
              </a:rPr>
              <a:t>Table of Contents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49E074-0C88-A129-86AF-B35AB4EF6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681191"/>
              </p:ext>
            </p:extLst>
          </p:nvPr>
        </p:nvGraphicFramePr>
        <p:xfrm>
          <a:off x="0" y="1109844"/>
          <a:ext cx="12192000" cy="5667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840">
                  <a:extLst>
                    <a:ext uri="{9D8B030D-6E8A-4147-A177-3AD203B41FA5}">
                      <a16:colId xmlns:a16="http://schemas.microsoft.com/office/drawing/2014/main" val="2800588858"/>
                    </a:ext>
                  </a:extLst>
                </a:gridCol>
                <a:gridCol w="3092207">
                  <a:extLst>
                    <a:ext uri="{9D8B030D-6E8A-4147-A177-3AD203B41FA5}">
                      <a16:colId xmlns:a16="http://schemas.microsoft.com/office/drawing/2014/main" val="1491090295"/>
                    </a:ext>
                  </a:extLst>
                </a:gridCol>
                <a:gridCol w="5358872">
                  <a:extLst>
                    <a:ext uri="{9D8B030D-6E8A-4147-A177-3AD203B41FA5}">
                      <a16:colId xmlns:a16="http://schemas.microsoft.com/office/drawing/2014/main" val="3812726494"/>
                    </a:ext>
                  </a:extLst>
                </a:gridCol>
                <a:gridCol w="1926081">
                  <a:extLst>
                    <a:ext uri="{9D8B030D-6E8A-4147-A177-3AD203B41FA5}">
                      <a16:colId xmlns:a16="http://schemas.microsoft.com/office/drawing/2014/main" val="251677622"/>
                    </a:ext>
                  </a:extLst>
                </a:gridCol>
              </a:tblGrid>
              <a:tr h="31488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Section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Sub-Section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Analysis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Slide No.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206181"/>
                  </a:ext>
                </a:extLst>
              </a:tr>
              <a:tr h="314882">
                <a:tc rowSpan="17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Section 2: </a:t>
                      </a:r>
                    </a:p>
                    <a:p>
                      <a:pPr algn="ctr"/>
                      <a:r>
                        <a:rPr kumimoji="0" lang="en-I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Bahnschrift" panose="020B0502040204020203" pitchFamily="34" charset="0"/>
                          <a:ea typeface="Cambria" panose="02040503050406030204" pitchFamily="18" charset="0"/>
                        </a:rPr>
                        <a:t>Overall State Leaders Summary</a:t>
                      </a:r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Section 2.2: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Top Leaders Pages Most Engaging Post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2" action="ppaction://hlinksldjump"/>
                        </a:rPr>
                        <a:t>Facebook Top Leaders Most Engaging Post 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39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996419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3" action="ppaction://hlinksldjump"/>
                        </a:rPr>
                        <a:t>Twitter Top Leaders Most Engaging Post 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0752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4" action="ppaction://hlinksldjump"/>
                        </a:rPr>
                        <a:t>Instagram Top Leaders Most Engaging Post 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41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886584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5" action="ppaction://hlinksldjump"/>
                        </a:rPr>
                        <a:t>YouTube Top Leaders Most Engaging Post 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42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203544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Section 2.3: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All Leaders Weekly Comparative Analysis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6" action="ppaction://hlinksldjump"/>
                        </a:rPr>
                        <a:t>Facebook Followers and Activity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45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353345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7" action="ppaction://hlinksldjump"/>
                        </a:rPr>
                        <a:t>Facebook Activity and Views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235997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8" action="ppaction://hlinksldjump"/>
                        </a:rPr>
                        <a:t>Facebook Engagement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47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81411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9" action="ppaction://hlinksldjump"/>
                        </a:rPr>
                        <a:t>Twitter Followers and Activity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49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120303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0" action="ppaction://hlinksldjump"/>
                        </a:rPr>
                        <a:t>Twitter Activity and Views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082398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1" action="ppaction://hlinksldjump"/>
                        </a:rPr>
                        <a:t>Twitter Engagement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51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63051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2" action="ppaction://hlinksldjump"/>
                        </a:rPr>
                        <a:t>Twitter Impression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52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53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3" action="ppaction://hlinksldjump"/>
                        </a:rPr>
                        <a:t>Instagram Followers and Activity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54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047058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4" action="ppaction://hlinksldjump"/>
                        </a:rPr>
                        <a:t>Instagram Activity and Views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55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801468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5" action="ppaction://hlinksldjump"/>
                        </a:rPr>
                        <a:t>Instagram Engagement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56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918654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6" action="ppaction://hlinksldjump"/>
                        </a:rPr>
                        <a:t>YouTube Followers and Activity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58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56912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7" action="ppaction://hlinksldjump"/>
                        </a:rPr>
                        <a:t>YouTube Activity and Views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59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004442"/>
                  </a:ext>
                </a:extLst>
              </a:tr>
              <a:tr h="314882">
                <a:tc vMerge="1">
                  <a:txBody>
                    <a:bodyPr/>
                    <a:lstStyle/>
                    <a:p>
                      <a:pPr algn="ctr"/>
                      <a:endParaRPr lang="en-IN" sz="9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8" action="ppaction://hlinksldjump"/>
                        </a:rPr>
                        <a:t>YouTube Engagement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60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8715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66EB6-5C56-1735-D6CC-F857FE1F14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3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84061B18-059B-DD4A-F638-0F8F25C7CC46}"/>
              </a:ext>
            </a:extLst>
          </p:cNvPr>
          <p:cNvSpPr txBox="1">
            <a:spLocks/>
          </p:cNvSpPr>
          <p:nvPr/>
        </p:nvSpPr>
        <p:spPr>
          <a:xfrm>
            <a:off x="963111" y="272203"/>
            <a:ext cx="8242911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Bahnschrift"/>
                <a:ea typeface="+mj-ea"/>
                <a:cs typeface="Bahnschrift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chemeClr val="tx1"/>
                </a:solidFill>
              </a:rPr>
              <a:t>Party Official Pages Most Engaging Post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164FD-D0C4-1914-E50F-678A9C63F578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D029D-8D03-CACC-7311-110B10AE5FFA}"/>
              </a:ext>
            </a:extLst>
          </p:cNvPr>
          <p:cNvSpPr txBox="1"/>
          <p:nvPr/>
        </p:nvSpPr>
        <p:spPr>
          <a:xfrm>
            <a:off x="1290510" y="1180209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AITC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36A50-347B-FEE5-1B01-89D5D1B4237E}"/>
              </a:ext>
            </a:extLst>
          </p:cNvPr>
          <p:cNvSpPr txBox="1"/>
          <p:nvPr/>
        </p:nvSpPr>
        <p:spPr>
          <a:xfrm>
            <a:off x="130431" y="4302215"/>
            <a:ext cx="305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900" b="1" dirty="0">
                <a:latin typeface="Bahnschrift" panose="020B0502040204020203" pitchFamily="34" charset="0"/>
              </a:rPr>
              <a:t>Video:</a:t>
            </a:r>
            <a:r>
              <a:rPr lang="en-IN" sz="900" dirty="0">
                <a:latin typeface="Bahnschrift" panose="020B0502040204020203" pitchFamily="34" charset="0"/>
              </a:rPr>
              <a:t> </a:t>
            </a:r>
            <a:r>
              <a:rPr lang="en-GB" sz="900" b="0" dirty="0">
                <a:effectLst/>
                <a:latin typeface="Bahnschrift" panose="020B0502040204020203" pitchFamily="34" charset="0"/>
              </a:rPr>
              <a:t>I came to Uma's house. The world was drunk with the festival of life.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0A7DE-C0AF-6117-CAAD-647C978A455B}"/>
              </a:ext>
            </a:extLst>
          </p:cNvPr>
          <p:cNvSpPr txBox="1"/>
          <p:nvPr/>
        </p:nvSpPr>
        <p:spPr>
          <a:xfrm>
            <a:off x="4350871" y="1195199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BJP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609C9-F248-69C7-01A9-627C33E194B0}"/>
              </a:ext>
            </a:extLst>
          </p:cNvPr>
          <p:cNvSpPr txBox="1"/>
          <p:nvPr/>
        </p:nvSpPr>
        <p:spPr>
          <a:xfrm>
            <a:off x="7455186" y="1195199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INC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2550D-6016-0459-1F0A-41D651387639}"/>
              </a:ext>
            </a:extLst>
          </p:cNvPr>
          <p:cNvSpPr txBox="1"/>
          <p:nvPr/>
        </p:nvSpPr>
        <p:spPr>
          <a:xfrm>
            <a:off x="10324197" y="1195199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CPI(M)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36652-4E7D-BC72-3530-10783C727A7C}"/>
              </a:ext>
            </a:extLst>
          </p:cNvPr>
          <p:cNvSpPr txBox="1"/>
          <p:nvPr/>
        </p:nvSpPr>
        <p:spPr>
          <a:xfrm>
            <a:off x="563947" y="5610055"/>
            <a:ext cx="190308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6,296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Reactions: 5,249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476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Shares: 571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C701BE-F6FB-04CE-A7A6-CE421DC1C237}"/>
              </a:ext>
            </a:extLst>
          </p:cNvPr>
          <p:cNvSpPr txBox="1"/>
          <p:nvPr/>
        </p:nvSpPr>
        <p:spPr>
          <a:xfrm>
            <a:off x="3280701" y="4251633"/>
            <a:ext cx="283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900" b="1" dirty="0">
                <a:latin typeface="Bahnschrift" panose="020B0502040204020203" pitchFamily="34" charset="0"/>
              </a:rPr>
              <a:t>Video: </a:t>
            </a:r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The BJP has won each of the 9 seats in the election to the managing committee of the Mohammadpur Krishi </a:t>
            </a:r>
            <a:r>
              <a:rPr lang="en-GB" sz="900" b="0" i="0" dirty="0" err="1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Unya</a:t>
            </a:r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 Samiti Ltd. in Nandigram.</a:t>
            </a:r>
          </a:p>
          <a:p>
            <a:pPr algn="l"/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Congratulations to all the winning candidates!</a:t>
            </a:r>
          </a:p>
          <a:p>
            <a:endParaRPr lang="en-IN" sz="9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4BA44-EB92-363D-F4A7-D65658875B1C}"/>
              </a:ext>
            </a:extLst>
          </p:cNvPr>
          <p:cNvSpPr txBox="1"/>
          <p:nvPr/>
        </p:nvSpPr>
        <p:spPr>
          <a:xfrm>
            <a:off x="3761868" y="5580075"/>
            <a:ext cx="193033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latin typeface="Bahnschrift" panose="020B0502040204020203" pitchFamily="34" charset="0"/>
              </a:rPr>
              <a:t>Engagement: 4,586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Reactions: 4,137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88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Shares: 361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BDC81E-B16D-B514-F803-2C4A7395B499}"/>
              </a:ext>
            </a:extLst>
          </p:cNvPr>
          <p:cNvSpPr txBox="1"/>
          <p:nvPr/>
        </p:nvSpPr>
        <p:spPr>
          <a:xfrm>
            <a:off x="223321" y="6514538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4"/>
              </a:rPr>
              <a:t>Read more in FB</a:t>
            </a:r>
            <a:endParaRPr lang="en-IN" sz="1000" b="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27ABC6-285A-B296-02BA-FC8305B1F7B9}"/>
              </a:ext>
            </a:extLst>
          </p:cNvPr>
          <p:cNvSpPr txBox="1"/>
          <p:nvPr/>
        </p:nvSpPr>
        <p:spPr>
          <a:xfrm>
            <a:off x="3349600" y="6514538"/>
            <a:ext cx="268933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5"/>
              </a:rPr>
              <a:t>Read more in FB</a:t>
            </a:r>
            <a:endParaRPr lang="en-IN" sz="100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72954-046F-8BEC-3F87-87156BA60070}"/>
              </a:ext>
            </a:extLst>
          </p:cNvPr>
          <p:cNvSpPr txBox="1"/>
          <p:nvPr/>
        </p:nvSpPr>
        <p:spPr>
          <a:xfrm>
            <a:off x="6408006" y="4266283"/>
            <a:ext cx="273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900" b="1" dirty="0">
                <a:latin typeface="Bahnschrift" panose="020B0502040204020203" pitchFamily="34" charset="0"/>
              </a:rPr>
              <a:t>Photo</a:t>
            </a:r>
            <a:r>
              <a:rPr lang="en-IN" sz="900" dirty="0">
                <a:latin typeface="Bahnschrift" panose="020B0502040204020203" pitchFamily="34" charset="0"/>
              </a:rPr>
              <a:t>: </a:t>
            </a:r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West Bengal Pradesh Congress President </a:t>
            </a:r>
            <a:r>
              <a:rPr lang="en-GB" sz="900" b="0" i="0" dirty="0" err="1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Shubhankar</a:t>
            </a:r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 Sarkar met with the presidents of various district Congress committee and the leadership of branch organizations at West Bengal Pradesh Congress headquarters '</a:t>
            </a:r>
            <a:r>
              <a:rPr lang="en-GB" sz="900" b="0" i="0" dirty="0" err="1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Vidhan</a:t>
            </a:r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 Bhavan' today. Annual Congress leader and former MP Pradeep Bhattacharya, AICC Secretary Asif Ali Khan Chiefs were present.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FF532-7AEA-3345-D2D4-0387972227E7}"/>
              </a:ext>
            </a:extLst>
          </p:cNvPr>
          <p:cNvSpPr txBox="1"/>
          <p:nvPr/>
        </p:nvSpPr>
        <p:spPr>
          <a:xfrm>
            <a:off x="6993738" y="5565085"/>
            <a:ext cx="17219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latin typeface="Bahnschrift" panose="020B0502040204020203" pitchFamily="34" charset="0"/>
              </a:rPr>
              <a:t>Engagement: 471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Reactions: 369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25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Shares: 77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EA72F6-8EAD-A4D5-5335-0FB0A6214484}"/>
              </a:ext>
            </a:extLst>
          </p:cNvPr>
          <p:cNvSpPr txBox="1"/>
          <p:nvPr/>
        </p:nvSpPr>
        <p:spPr>
          <a:xfrm>
            <a:off x="6513049" y="6513057"/>
            <a:ext cx="268933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6"/>
              </a:rPr>
              <a:t>Read more in FB</a:t>
            </a:r>
            <a:r>
              <a:rPr lang="en-IN" sz="1000" dirty="0">
                <a:latin typeface="Bahnschrift" panose="020B0502040204020203" pitchFamily="34" charset="0"/>
              </a:rPr>
              <a:t> </a:t>
            </a:r>
            <a:endParaRPr lang="en-IN" sz="100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7022B1-CAC1-5EDC-D52D-573AE8FDBAFD}"/>
              </a:ext>
            </a:extLst>
          </p:cNvPr>
          <p:cNvSpPr txBox="1"/>
          <p:nvPr/>
        </p:nvSpPr>
        <p:spPr>
          <a:xfrm>
            <a:off x="9774419" y="5527319"/>
            <a:ext cx="18742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latin typeface="Bahnschrift" panose="020B0502040204020203" pitchFamily="34" charset="0"/>
              </a:rPr>
              <a:t>Engagement: 2,091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Reactions: 1,691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66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Shares: 334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C29FCF-7292-ECBA-E74F-C07EC6566E4C}"/>
              </a:ext>
            </a:extLst>
          </p:cNvPr>
          <p:cNvSpPr txBox="1"/>
          <p:nvPr/>
        </p:nvSpPr>
        <p:spPr>
          <a:xfrm>
            <a:off x="9681998" y="6508679"/>
            <a:ext cx="221463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7"/>
              </a:rPr>
              <a:t>Read more in FB</a:t>
            </a:r>
            <a:endParaRPr lang="en-IN" sz="100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BE0E4D-B795-A2D0-94E9-83F7031DB909}"/>
              </a:ext>
            </a:extLst>
          </p:cNvPr>
          <p:cNvSpPr txBox="1"/>
          <p:nvPr/>
        </p:nvSpPr>
        <p:spPr>
          <a:xfrm>
            <a:off x="9419170" y="4356224"/>
            <a:ext cx="264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900" b="1" dirty="0">
                <a:latin typeface="Bahnschrift" panose="020B0502040204020203" pitchFamily="34" charset="0"/>
              </a:rPr>
              <a:t>Photo: </a:t>
            </a:r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Accused of rape and murder of a 10 year old school girl in </a:t>
            </a:r>
            <a:r>
              <a:rPr lang="en-GB" sz="900" b="0" i="0" dirty="0" err="1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Jaynagar</a:t>
            </a:r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. Again the ultimate anarchy of the police with the body. Leftist students, youth, women at the spot.</a:t>
            </a:r>
            <a:endParaRPr lang="en-IN" sz="900" dirty="0">
              <a:latin typeface="Bahnschrift" panose="020B0502040204020203" pitchFamily="34" charset="0"/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87E3762-6670-5FA7-EF08-0D0D461D22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B7E3F-DB72-1254-5F57-DE8FB8359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561" y="1455466"/>
            <a:ext cx="1655418" cy="2771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5DDA35-9B18-8382-A8AF-5C1B25FFE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4488" y="1482036"/>
            <a:ext cx="2661657" cy="15140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8FA59A4-F66F-0FF2-952C-F3EC21D3AE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5800" y="1487986"/>
            <a:ext cx="1909883" cy="27115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1B4DD3-DCFB-5A8D-35B2-03335FCCC4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1133" y="1502976"/>
            <a:ext cx="2241388" cy="27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2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907B877-9A06-A247-7C6F-DA8CF3E60291}"/>
              </a:ext>
            </a:extLst>
          </p:cNvPr>
          <p:cNvSpPr txBox="1">
            <a:spLocks/>
          </p:cNvSpPr>
          <p:nvPr/>
        </p:nvSpPr>
        <p:spPr>
          <a:xfrm>
            <a:off x="963111" y="272203"/>
            <a:ext cx="8242911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Bahnschrift"/>
                <a:ea typeface="+mj-ea"/>
                <a:cs typeface="Bahnschrift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chemeClr val="tx1"/>
                </a:solidFill>
              </a:rPr>
              <a:t>Party Official Pages Most Engaging Post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C7F28-239D-2695-89D2-733D1D886E5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AFA41-F92A-C1E2-B367-9091C27425D2}"/>
              </a:ext>
            </a:extLst>
          </p:cNvPr>
          <p:cNvSpPr txBox="1"/>
          <p:nvPr/>
        </p:nvSpPr>
        <p:spPr>
          <a:xfrm>
            <a:off x="1290510" y="1195199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AITC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84F1CF-4956-5302-353E-343520780605}"/>
              </a:ext>
            </a:extLst>
          </p:cNvPr>
          <p:cNvSpPr txBox="1"/>
          <p:nvPr/>
        </p:nvSpPr>
        <p:spPr>
          <a:xfrm>
            <a:off x="4364779" y="1195199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BJP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6D9EC-994C-24E3-C291-33CBB7DCCF51}"/>
              </a:ext>
            </a:extLst>
          </p:cNvPr>
          <p:cNvSpPr txBox="1"/>
          <p:nvPr/>
        </p:nvSpPr>
        <p:spPr>
          <a:xfrm>
            <a:off x="7287665" y="1195199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INC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12529-1525-22C1-0951-587B3452FBB1}"/>
              </a:ext>
            </a:extLst>
          </p:cNvPr>
          <p:cNvSpPr txBox="1"/>
          <p:nvPr/>
        </p:nvSpPr>
        <p:spPr>
          <a:xfrm>
            <a:off x="10324197" y="1195199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CPI(M)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5E26A-CF33-786C-62EB-F4AF61367B9D}"/>
              </a:ext>
            </a:extLst>
          </p:cNvPr>
          <p:cNvSpPr txBox="1"/>
          <p:nvPr/>
        </p:nvSpPr>
        <p:spPr>
          <a:xfrm>
            <a:off x="295140" y="4383979"/>
            <a:ext cx="27956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900" b="1" dirty="0">
                <a:latin typeface="Bahnschrift" panose="020B0502040204020203" pitchFamily="34" charset="0"/>
              </a:rPr>
              <a:t>Video: </a:t>
            </a:r>
            <a:r>
              <a:rPr lang="en-GB" sz="900" b="0" i="0" u="none" strike="noStrike" dirty="0">
                <a:effectLst/>
                <a:latin typeface="Bahnschrift" panose="020B0502040204020203" pitchFamily="34" charset="0"/>
              </a:rPr>
              <a:t>On the occasion of Mahalaya, we witness the beginning of </a:t>
            </a:r>
            <a:r>
              <a:rPr lang="en-GB" sz="900" b="0" i="0" u="none" strike="noStrike" dirty="0" err="1">
                <a:effectLst/>
                <a:latin typeface="Bahnschrift" panose="020B0502040204020203" pitchFamily="34" charset="0"/>
              </a:rPr>
              <a:t>Debipokkho</a:t>
            </a:r>
            <a:r>
              <a:rPr lang="en-GB" sz="900" b="0" i="0" u="none" strike="noStrike" dirty="0">
                <a:effectLst/>
                <a:latin typeface="Bahnschrift" panose="020B0502040204020203" pitchFamily="34" charset="0"/>
              </a:rPr>
              <a:t> and welcome Maa Durga in our midst! To mark this auspicious celebration, Smt. </a:t>
            </a:r>
            <a:r>
              <a:rPr lang="en-GB" sz="900" b="0" i="0" u="none" strike="noStrike" dirty="0">
                <a:effectLst/>
                <a:latin typeface="Bahnschrif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@MamataOfficial</a:t>
            </a:r>
            <a:endParaRPr lang="en-GB" sz="900" b="0" i="0" u="none" strike="noStrike" dirty="0">
              <a:effectLst/>
              <a:latin typeface="Bahnschrift" panose="020B0502040204020203" pitchFamily="34" charset="0"/>
            </a:endParaRPr>
          </a:p>
          <a:p>
            <a:r>
              <a:rPr lang="en-GB" sz="900" b="0" i="0" u="none" strike="noStrike" dirty="0">
                <a:effectLst/>
                <a:latin typeface="Bahnschrift" panose="020B0502040204020203" pitchFamily="34" charset="0"/>
              </a:rPr>
              <a:t>inaugurated several pandals across Bengal. </a:t>
            </a:r>
            <a:endParaRPr lang="en-IN" sz="900" dirty="0">
              <a:latin typeface="Bahnschrift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2DFF30-DE15-E983-F5CC-803C05136B81}"/>
              </a:ext>
            </a:extLst>
          </p:cNvPr>
          <p:cNvSpPr txBox="1"/>
          <p:nvPr/>
        </p:nvSpPr>
        <p:spPr>
          <a:xfrm>
            <a:off x="612098" y="5411738"/>
            <a:ext cx="183896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1,103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800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Retweets: 268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Replies: 35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3F28C-3531-95A0-8849-80872AB8E6DF}"/>
              </a:ext>
            </a:extLst>
          </p:cNvPr>
          <p:cNvSpPr txBox="1"/>
          <p:nvPr/>
        </p:nvSpPr>
        <p:spPr>
          <a:xfrm>
            <a:off x="295140" y="6374881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latin typeface="Bahnschrift" panose="020B0502040204020203" pitchFamily="34" charset="0"/>
                <a:hlinkClick r:id="rId4"/>
              </a:rPr>
              <a:t>Read more in X</a:t>
            </a:r>
            <a:endParaRPr lang="en-IN" sz="100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60DBD4-080C-71AB-5C76-B01313813BA2}"/>
              </a:ext>
            </a:extLst>
          </p:cNvPr>
          <p:cNvSpPr txBox="1"/>
          <p:nvPr/>
        </p:nvSpPr>
        <p:spPr>
          <a:xfrm>
            <a:off x="3358394" y="4395615"/>
            <a:ext cx="2795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Video: </a:t>
            </a:r>
            <a:r>
              <a:rPr lang="en-IN" sz="900" b="0" i="0" dirty="0">
                <a:effectLst/>
                <a:latin typeface="Bahnschrift" panose="020B0502040204020203" pitchFamily="34" charset="0"/>
              </a:rPr>
              <a:t>Happy Mahalaya!</a:t>
            </a:r>
            <a:endParaRPr lang="en-IN" sz="900" dirty="0">
              <a:latin typeface="Bahnschrif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B60B38-0822-EB00-7BCC-F3553BC9BA72}"/>
              </a:ext>
            </a:extLst>
          </p:cNvPr>
          <p:cNvSpPr txBox="1"/>
          <p:nvPr/>
        </p:nvSpPr>
        <p:spPr>
          <a:xfrm>
            <a:off x="3860664" y="5397643"/>
            <a:ext cx="176202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496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410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Retweets: 63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Replies: 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1FA71F-9497-7548-A769-6B010CB6E7DA}"/>
              </a:ext>
            </a:extLst>
          </p:cNvPr>
          <p:cNvSpPr txBox="1"/>
          <p:nvPr/>
        </p:nvSpPr>
        <p:spPr>
          <a:xfrm>
            <a:off x="3463496" y="6379166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5"/>
              </a:rPr>
              <a:t>Read more in X</a:t>
            </a:r>
            <a:r>
              <a:rPr lang="en-IN" sz="1000" dirty="0">
                <a:latin typeface="Bahnschrift" panose="020B0502040204020203" pitchFamily="34" charset="0"/>
              </a:rPr>
              <a:t> </a:t>
            </a:r>
            <a:endParaRPr lang="en-IN" sz="100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EFF301-75AF-C1DC-8C07-F4D78095EE9E}"/>
              </a:ext>
            </a:extLst>
          </p:cNvPr>
          <p:cNvSpPr txBox="1"/>
          <p:nvPr/>
        </p:nvSpPr>
        <p:spPr>
          <a:xfrm>
            <a:off x="6235306" y="4289112"/>
            <a:ext cx="2795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Video</a:t>
            </a:r>
            <a:r>
              <a:rPr lang="en-IN" sz="900" dirty="0">
                <a:latin typeface="Bahnschrift" panose="020B0502040204020203" pitchFamily="34" charset="0"/>
              </a:rPr>
              <a:t>: </a:t>
            </a:r>
            <a:r>
              <a:rPr lang="en-GB" sz="900" b="0" i="0" dirty="0">
                <a:effectLst/>
                <a:latin typeface="Bahnschrift" panose="020B0502040204020203" pitchFamily="34" charset="0"/>
              </a:rPr>
              <a:t>Pradesh Congress President Mr. </a:t>
            </a:r>
            <a:r>
              <a:rPr lang="en-GB" sz="900" b="0" i="0" dirty="0" err="1">
                <a:effectLst/>
                <a:latin typeface="Bahnschrift" panose="020B0502040204020203" pitchFamily="34" charset="0"/>
              </a:rPr>
              <a:t>Shubhankar</a:t>
            </a:r>
            <a:r>
              <a:rPr lang="en-GB" sz="900" b="0" i="0" dirty="0">
                <a:effectLst/>
                <a:latin typeface="Bahnschrift" panose="020B0502040204020203" pitchFamily="34" charset="0"/>
              </a:rPr>
              <a:t> Sarkar informed about the celebration of Gandhi Jayanti and former Prime Minister Lal Bahadur Shastri's birth anniversary in a march in front of the West Bengal Pradesh Congress office today.</a:t>
            </a:r>
            <a:endParaRPr lang="en-IN" sz="900" dirty="0">
              <a:latin typeface="Bahnschrif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F1AF28-5EEF-00E7-F592-3423AB78DF0A}"/>
              </a:ext>
            </a:extLst>
          </p:cNvPr>
          <p:cNvSpPr txBox="1"/>
          <p:nvPr/>
        </p:nvSpPr>
        <p:spPr>
          <a:xfrm>
            <a:off x="6911709" y="5397643"/>
            <a:ext cx="16482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75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54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Retweets: 20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Replies: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059C26-EBDD-6580-FF5D-347DAB1BEA72}"/>
              </a:ext>
            </a:extLst>
          </p:cNvPr>
          <p:cNvSpPr txBox="1"/>
          <p:nvPr/>
        </p:nvSpPr>
        <p:spPr>
          <a:xfrm>
            <a:off x="6386205" y="6379166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6"/>
              </a:rPr>
              <a:t>Read more in X</a:t>
            </a:r>
            <a:r>
              <a:rPr lang="en-IN" sz="1000" dirty="0">
                <a:latin typeface="Bahnschrift" panose="020B0502040204020203" pitchFamily="34" charset="0"/>
              </a:rPr>
              <a:t>  </a:t>
            </a:r>
            <a:endParaRPr lang="en-IN" sz="100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3FBAB-5981-EACC-0A19-52516C0E644B}"/>
              </a:ext>
            </a:extLst>
          </p:cNvPr>
          <p:cNvSpPr txBox="1"/>
          <p:nvPr/>
        </p:nvSpPr>
        <p:spPr>
          <a:xfrm>
            <a:off x="9454534" y="4395278"/>
            <a:ext cx="25145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Photo: </a:t>
            </a:r>
            <a:r>
              <a:rPr lang="en-GB" sz="900" b="0" i="0" dirty="0">
                <a:effectLst/>
                <a:latin typeface="Bahnschrift" panose="020B0502040204020203" pitchFamily="34" charset="0"/>
              </a:rPr>
              <a:t>10-year-old school girl accused of rape and murder in Jayanagar. Once again the ultimate anarchy with the body of the police. Left wing students, youth, women on the spot.</a:t>
            </a:r>
            <a:endParaRPr lang="en-IN" sz="900" b="1" dirty="0"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383903-C12E-2F8C-61F8-092FF61884C3}"/>
              </a:ext>
            </a:extLst>
          </p:cNvPr>
          <p:cNvSpPr txBox="1"/>
          <p:nvPr/>
        </p:nvSpPr>
        <p:spPr>
          <a:xfrm>
            <a:off x="9930847" y="5391128"/>
            <a:ext cx="17139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192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151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Retweets: 30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Replies: 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BCB1C0-141F-8463-CF67-A39C8DA79281}"/>
              </a:ext>
            </a:extLst>
          </p:cNvPr>
          <p:cNvSpPr txBox="1"/>
          <p:nvPr/>
        </p:nvSpPr>
        <p:spPr>
          <a:xfrm>
            <a:off x="9453469" y="6372651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7"/>
              </a:rPr>
              <a:t>Read more in X</a:t>
            </a:r>
            <a:r>
              <a:rPr lang="en-IN" sz="1000" dirty="0">
                <a:latin typeface="Bahnschrift" panose="020B0502040204020203" pitchFamily="34" charset="0"/>
              </a:rPr>
              <a:t>  </a:t>
            </a:r>
            <a:endParaRPr lang="en-IN" sz="100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92CBF-AEAE-488A-D31C-1412725E9F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073F0-DEC4-415C-CA8B-EF7C990AC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98" y="1511416"/>
            <a:ext cx="1942353" cy="2784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0993B4-920F-13D2-9A84-8C214D616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2159" y="1481484"/>
            <a:ext cx="2407380" cy="27987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80A9A0-692D-4F2E-317E-662D87CF73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5452" y="1496480"/>
            <a:ext cx="2724521" cy="23635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6E420D-0F7D-42B0-0CBF-7EA9EF88A1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7564" y="1549480"/>
            <a:ext cx="2777465" cy="22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5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85F69F54-A6A0-D766-EF13-852839655D35}"/>
              </a:ext>
            </a:extLst>
          </p:cNvPr>
          <p:cNvSpPr txBox="1">
            <a:spLocks/>
          </p:cNvSpPr>
          <p:nvPr/>
        </p:nvSpPr>
        <p:spPr>
          <a:xfrm>
            <a:off x="963111" y="272203"/>
            <a:ext cx="8242911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Bahnschrift"/>
                <a:ea typeface="+mj-ea"/>
                <a:cs typeface="Bahnschrift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chemeClr val="tx1"/>
                </a:solidFill>
              </a:rPr>
              <a:t>Party Official Pages Most Engaging Post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FB8D74-9F95-1C96-6822-298B421EC853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4FBA0-D477-D9A2-037B-79EC20D7301F}"/>
              </a:ext>
            </a:extLst>
          </p:cNvPr>
          <p:cNvSpPr txBox="1"/>
          <p:nvPr/>
        </p:nvSpPr>
        <p:spPr>
          <a:xfrm>
            <a:off x="1290510" y="1195199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AITC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273FF-0F01-316F-D586-6029520F4FEF}"/>
              </a:ext>
            </a:extLst>
          </p:cNvPr>
          <p:cNvSpPr txBox="1"/>
          <p:nvPr/>
        </p:nvSpPr>
        <p:spPr>
          <a:xfrm>
            <a:off x="4544422" y="1195199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BJP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191BE-48A8-0227-3E49-042E04CBC55B}"/>
              </a:ext>
            </a:extLst>
          </p:cNvPr>
          <p:cNvSpPr txBox="1"/>
          <p:nvPr/>
        </p:nvSpPr>
        <p:spPr>
          <a:xfrm>
            <a:off x="7455186" y="1195199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INC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A95C0-7FD5-FBFB-36CA-88A3C0812FD0}"/>
              </a:ext>
            </a:extLst>
          </p:cNvPr>
          <p:cNvSpPr txBox="1"/>
          <p:nvPr/>
        </p:nvSpPr>
        <p:spPr>
          <a:xfrm>
            <a:off x="10057661" y="1195199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CPI(M)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46A808-0298-5C0A-849B-2B4EDF34D5A0}"/>
              </a:ext>
            </a:extLst>
          </p:cNvPr>
          <p:cNvSpPr txBox="1"/>
          <p:nvPr/>
        </p:nvSpPr>
        <p:spPr>
          <a:xfrm>
            <a:off x="7313575" y="2074233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latin typeface="Bahnschrift" panose="020B0502040204020203" pitchFamily="34" charset="0"/>
              </a:rPr>
              <a:t>No Post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19D95F-2F73-5691-5CC0-772FEA0399CC}"/>
              </a:ext>
            </a:extLst>
          </p:cNvPr>
          <p:cNvSpPr txBox="1"/>
          <p:nvPr/>
        </p:nvSpPr>
        <p:spPr>
          <a:xfrm>
            <a:off x="3671954" y="5527301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3,566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3,496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70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9EEBD-9FB8-9A4F-9348-E39B73D0B6A5}"/>
              </a:ext>
            </a:extLst>
          </p:cNvPr>
          <p:cNvSpPr txBox="1"/>
          <p:nvPr/>
        </p:nvSpPr>
        <p:spPr>
          <a:xfrm>
            <a:off x="9568802" y="5527301"/>
            <a:ext cx="1872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2,516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2,502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FDC78A-2503-E0F4-559F-84AF865F5EA0}"/>
              </a:ext>
            </a:extLst>
          </p:cNvPr>
          <p:cNvSpPr txBox="1"/>
          <p:nvPr/>
        </p:nvSpPr>
        <p:spPr>
          <a:xfrm>
            <a:off x="548691" y="5527301"/>
            <a:ext cx="1899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2,279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2,258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4FF4B-E7FE-7823-6695-4C6FD93F0778}"/>
              </a:ext>
            </a:extLst>
          </p:cNvPr>
          <p:cNvSpPr txBox="1"/>
          <p:nvPr/>
        </p:nvSpPr>
        <p:spPr>
          <a:xfrm>
            <a:off x="223200" y="4215128"/>
            <a:ext cx="2894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Reel: 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On the occasion of Mahalaya, we witness the beginning of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Debipokkho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and welcome Maa Durga in our midst!</a:t>
            </a:r>
            <a:br>
              <a:rPr lang="en-IN" sz="900" dirty="0">
                <a:latin typeface="Bahnschrift" panose="020B0502040204020203" pitchFamily="34" charset="0"/>
              </a:rPr>
            </a:b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To mark this auspicious celebration, Smt. </a:t>
            </a:r>
            <a:r>
              <a:rPr lang="en-IN" sz="900" b="0" i="0" u="none" strike="noStrike" dirty="0">
                <a:effectLst/>
                <a:latin typeface="Bahnschrift" panose="020B0502040204020203" pitchFamily="34" charset="0"/>
                <a:hlinkClick r:id="rId3"/>
              </a:rPr>
              <a:t>@mamataofficial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inaugurated several pandals across Bengal. From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Hatibagan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Sarbojanin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Babubagan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Selimpur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Pally, 95 Pally Association, Jodhpur Park, and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Chetla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Agrani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Club to the virtual opening of 320 pujas in different parts of Bengal.</a:t>
            </a:r>
            <a:br>
              <a:rPr lang="en-IN" sz="700" dirty="0">
                <a:latin typeface="Bahnschrift" panose="020B0502040204020203" pitchFamily="34" charset="0"/>
              </a:rPr>
            </a:br>
            <a:endParaRPr lang="en-IN" sz="700" b="1" dirty="0">
              <a:latin typeface="Bahnschrift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186561-A901-56DE-EEDA-731DF9005F73}"/>
              </a:ext>
            </a:extLst>
          </p:cNvPr>
          <p:cNvSpPr txBox="1"/>
          <p:nvPr/>
        </p:nvSpPr>
        <p:spPr>
          <a:xfrm>
            <a:off x="3442657" y="4282880"/>
            <a:ext cx="28948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Photo: 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The beautiful thing about education is that no one can take it away from you.</a:t>
            </a:r>
            <a:br>
              <a:rPr lang="en-GB" sz="900" dirty="0">
                <a:latin typeface="Bahnschrift" panose="020B0502040204020203" pitchFamily="34" charset="0"/>
              </a:rPr>
            </a:br>
            <a:r>
              <a:rPr lang="en-GB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State BJP president </a:t>
            </a:r>
            <a:r>
              <a:rPr lang="en-GB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Dr.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GB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Sukanta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Majumder visited </a:t>
            </a:r>
            <a:r>
              <a:rPr lang="en-GB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Eklbaya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school in </a:t>
            </a:r>
            <a:r>
              <a:rPr lang="en-GB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Buniyadpur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and gave lessons to students studying there.</a:t>
            </a:r>
            <a:endParaRPr lang="en-IN" sz="900" dirty="0"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791135-B1D8-14B9-9CB1-03205B0ED855}"/>
              </a:ext>
            </a:extLst>
          </p:cNvPr>
          <p:cNvSpPr txBox="1"/>
          <p:nvPr/>
        </p:nvSpPr>
        <p:spPr>
          <a:xfrm>
            <a:off x="9270059" y="4285312"/>
            <a:ext cx="24213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Photo</a:t>
            </a:r>
            <a:r>
              <a:rPr lang="en-IN" sz="900" dirty="0">
                <a:latin typeface="Bahnschrift" panose="020B0502040204020203" pitchFamily="34" charset="0"/>
              </a:rPr>
              <a:t>: 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Unique Sitaram.</a:t>
            </a:r>
            <a:br>
              <a:rPr lang="en-IN" sz="900" dirty="0">
                <a:latin typeface="Bahnschrift" panose="020B0502040204020203" pitchFamily="34" charset="0"/>
              </a:rPr>
            </a:b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Red salute to Comrade Sitaram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Yechuri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.</a:t>
            </a:r>
            <a:br>
              <a:rPr lang="en-IN" sz="900" dirty="0">
                <a:latin typeface="Bahnschrift" panose="020B0502040204020203" pitchFamily="34" charset="0"/>
              </a:rPr>
            </a:br>
            <a:r>
              <a:rPr lang="en-IN" sz="900" b="0" i="0" u="none" strike="noStrike" dirty="0">
                <a:effectLst/>
                <a:latin typeface="Bahnschrift" panose="020B0502040204020203" pitchFamily="34" charset="0"/>
                <a:hlinkClick r:id="rId4"/>
              </a:rPr>
              <a:t>#SitaramYechury</a:t>
            </a:r>
            <a:endParaRPr lang="en-IN" sz="900" dirty="0">
              <a:latin typeface="Bahnschrift" panose="020B0502040204020203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5E627F8-EE84-1362-45B9-1C02B58AEB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FB187-DDAB-6CAC-9C57-68CB183B94AB}"/>
              </a:ext>
            </a:extLst>
          </p:cNvPr>
          <p:cNvSpPr txBox="1"/>
          <p:nvPr/>
        </p:nvSpPr>
        <p:spPr>
          <a:xfrm>
            <a:off x="145240" y="6510745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5"/>
              </a:rPr>
              <a:t>Read more in Insta</a:t>
            </a:r>
            <a:r>
              <a:rPr lang="en-IN" sz="1000" dirty="0">
                <a:latin typeface="Bahnschrift" panose="020B0502040204020203" pitchFamily="34" charset="0"/>
              </a:rPr>
              <a:t>  </a:t>
            </a:r>
            <a:endParaRPr lang="en-IN" sz="1000" b="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FF28B-89CF-4DD1-12ED-C3879CBF8050}"/>
              </a:ext>
            </a:extLst>
          </p:cNvPr>
          <p:cNvSpPr txBox="1"/>
          <p:nvPr/>
        </p:nvSpPr>
        <p:spPr>
          <a:xfrm>
            <a:off x="3263477" y="6508356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6"/>
              </a:rPr>
              <a:t>Read more in Insta</a:t>
            </a:r>
            <a:r>
              <a:rPr lang="en-IN" sz="1000" dirty="0">
                <a:latin typeface="Bahnschrift" panose="020B0502040204020203" pitchFamily="34" charset="0"/>
              </a:rPr>
              <a:t>  </a:t>
            </a:r>
            <a:endParaRPr lang="en-IN" sz="1000" b="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1CB4A-D781-572F-156B-A4A57E1DA554}"/>
              </a:ext>
            </a:extLst>
          </p:cNvPr>
          <p:cNvSpPr txBox="1"/>
          <p:nvPr/>
        </p:nvSpPr>
        <p:spPr>
          <a:xfrm>
            <a:off x="9221733" y="6508515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7"/>
              </a:rPr>
              <a:t>Read more in Insta</a:t>
            </a:r>
            <a:r>
              <a:rPr lang="en-IN" sz="1000" dirty="0">
                <a:latin typeface="Bahnschrift" panose="020B0502040204020203" pitchFamily="34" charset="0"/>
              </a:rPr>
              <a:t> </a:t>
            </a:r>
            <a:endParaRPr lang="en-IN" sz="1000" b="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5BDD5D-5887-1C56-FD84-919EF5FD5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91" y="1481877"/>
            <a:ext cx="2172354" cy="2670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7A6665-3621-1BE7-71A7-CC1468FEA2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4726" y="1474611"/>
            <a:ext cx="1712214" cy="2717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B90945-E109-5527-D7E4-67F2E6BE22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2710" y="1502817"/>
            <a:ext cx="1679098" cy="271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92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B56DC95B-8F9B-C80F-E8B3-2789CD2B01F5}"/>
              </a:ext>
            </a:extLst>
          </p:cNvPr>
          <p:cNvSpPr txBox="1">
            <a:spLocks/>
          </p:cNvSpPr>
          <p:nvPr/>
        </p:nvSpPr>
        <p:spPr>
          <a:xfrm>
            <a:off x="963111" y="272203"/>
            <a:ext cx="8242911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Bahnschrift"/>
                <a:ea typeface="+mj-ea"/>
                <a:cs typeface="Bahnschrift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chemeClr val="tx1"/>
                </a:solidFill>
              </a:rPr>
              <a:t>Party Official Pages Most Engaging Post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64144-392B-AA90-D736-DF8C50E2E655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70D67-4A9B-2778-414F-4D4B18C3317D}"/>
              </a:ext>
            </a:extLst>
          </p:cNvPr>
          <p:cNvSpPr txBox="1"/>
          <p:nvPr/>
        </p:nvSpPr>
        <p:spPr>
          <a:xfrm>
            <a:off x="1382104" y="1195199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AITC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6BBD6-01BB-950F-6973-576C1809348B}"/>
              </a:ext>
            </a:extLst>
          </p:cNvPr>
          <p:cNvSpPr txBox="1"/>
          <p:nvPr/>
        </p:nvSpPr>
        <p:spPr>
          <a:xfrm>
            <a:off x="4691407" y="1195199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BJP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2ECD4-ADD3-68AD-1366-217EC82108E7}"/>
              </a:ext>
            </a:extLst>
          </p:cNvPr>
          <p:cNvSpPr txBox="1"/>
          <p:nvPr/>
        </p:nvSpPr>
        <p:spPr>
          <a:xfrm>
            <a:off x="7663488" y="1195199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INC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A57620-3E9B-6AA1-BB14-24B7782CCD24}"/>
              </a:ext>
            </a:extLst>
          </p:cNvPr>
          <p:cNvSpPr txBox="1"/>
          <p:nvPr/>
        </p:nvSpPr>
        <p:spPr>
          <a:xfrm>
            <a:off x="10147735" y="1195199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ahnschrift" panose="020B0502040204020203" pitchFamily="34" charset="0"/>
              </a:rPr>
              <a:t>CPI(M)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1D12D-8527-713A-9BF7-B518B5B1FDB4}"/>
              </a:ext>
            </a:extLst>
          </p:cNvPr>
          <p:cNvSpPr txBox="1"/>
          <p:nvPr/>
        </p:nvSpPr>
        <p:spPr>
          <a:xfrm>
            <a:off x="4109998" y="4688173"/>
            <a:ext cx="176683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589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535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54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Views: 25,707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24B217-2090-4489-78AE-F086635B5F61}"/>
              </a:ext>
            </a:extLst>
          </p:cNvPr>
          <p:cNvSpPr txBox="1"/>
          <p:nvPr/>
        </p:nvSpPr>
        <p:spPr>
          <a:xfrm>
            <a:off x="9633929" y="4672732"/>
            <a:ext cx="191751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3,466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3,444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22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Views: 1,30,272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4DDCB4-FF8D-4775-59BD-82125E857FDB}"/>
              </a:ext>
            </a:extLst>
          </p:cNvPr>
          <p:cNvSpPr txBox="1"/>
          <p:nvPr/>
        </p:nvSpPr>
        <p:spPr>
          <a:xfrm>
            <a:off x="651200" y="4675771"/>
            <a:ext cx="17604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395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391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4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Views: 4,138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1697D3-7636-BE8E-46D3-E013975B7B3A}"/>
              </a:ext>
            </a:extLst>
          </p:cNvPr>
          <p:cNvSpPr txBox="1"/>
          <p:nvPr/>
        </p:nvSpPr>
        <p:spPr>
          <a:xfrm>
            <a:off x="92506" y="3684077"/>
            <a:ext cx="331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Title: </a:t>
            </a:r>
            <a:r>
              <a:rPr lang="en-IN" sz="900" dirty="0">
                <a:latin typeface="Bahnschrift" panose="020B0502040204020203" pitchFamily="34" charset="0"/>
              </a:rPr>
              <a:t>Mamata Banerjee Inaugurates </a:t>
            </a:r>
            <a:r>
              <a:rPr lang="en-IN" sz="900" dirty="0" err="1">
                <a:latin typeface="Bahnschrift" panose="020B0502040204020203" pitchFamily="34" charset="0"/>
              </a:rPr>
              <a:t>Pujo</a:t>
            </a:r>
            <a:r>
              <a:rPr lang="en-IN" sz="900" dirty="0">
                <a:latin typeface="Bahnschrift" panose="020B0502040204020203" pitchFamily="34" charset="0"/>
              </a:rPr>
              <a:t> Pandals Across Kolkata </a:t>
            </a:r>
            <a:endParaRPr lang="en-IN" sz="1200" dirty="0">
              <a:latin typeface="Bahnschrif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22BEEC-A4E6-7071-3482-C20A1FE3B90E}"/>
              </a:ext>
            </a:extLst>
          </p:cNvPr>
          <p:cNvSpPr txBox="1"/>
          <p:nvPr/>
        </p:nvSpPr>
        <p:spPr>
          <a:xfrm>
            <a:off x="3551236" y="3677403"/>
            <a:ext cx="28948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Bahnschrift" panose="020B0502040204020203" pitchFamily="34" charset="0"/>
              </a:rPr>
              <a:t>Title: </a:t>
            </a:r>
            <a:r>
              <a:rPr lang="en-US" sz="900" dirty="0">
                <a:latin typeface="Bahnschrift" panose="020B0502040204020203" pitchFamily="34" charset="0"/>
              </a:rPr>
              <a:t> </a:t>
            </a:r>
            <a:r>
              <a:rPr lang="en-GB" sz="900" dirty="0">
                <a:latin typeface="Bahnschrift" panose="020B0502040204020203" pitchFamily="34" charset="0"/>
              </a:rPr>
              <a:t>"Opposition leader Mr. </a:t>
            </a:r>
            <a:r>
              <a:rPr lang="en-GB" sz="900" dirty="0" err="1">
                <a:latin typeface="Bahnschrift" panose="020B0502040204020203" pitchFamily="34" charset="0"/>
              </a:rPr>
              <a:t>Suvendu</a:t>
            </a:r>
            <a:r>
              <a:rPr lang="en-GB" sz="900" dirty="0">
                <a:latin typeface="Bahnschrift" panose="020B0502040204020203" pitchFamily="34" charset="0"/>
              </a:rPr>
              <a:t> Adhikari is present at the BJP's protest march from </a:t>
            </a:r>
            <a:r>
              <a:rPr lang="en-GB" sz="900" dirty="0" err="1">
                <a:latin typeface="Bahnschrift" panose="020B0502040204020203" pitchFamily="34" charset="0"/>
              </a:rPr>
              <a:t>Ramanagar</a:t>
            </a:r>
            <a:r>
              <a:rPr lang="en-GB" sz="900" dirty="0">
                <a:latin typeface="Bahnschrift" panose="020B0502040204020203" pitchFamily="34" charset="0"/>
              </a:rPr>
              <a:t> </a:t>
            </a:r>
            <a:r>
              <a:rPr lang="en-GB" sz="900" dirty="0" err="1">
                <a:latin typeface="Bahnschrift" panose="020B0502040204020203" pitchFamily="34" charset="0"/>
              </a:rPr>
              <a:t>Lalupul</a:t>
            </a:r>
            <a:r>
              <a:rPr lang="en-GB" sz="900" dirty="0">
                <a:latin typeface="Bahnschrift" panose="020B0502040204020203" pitchFamily="34" charset="0"/>
              </a:rPr>
              <a:t> Bridge."</a:t>
            </a:r>
            <a:endParaRPr lang="en-IN" sz="1200" dirty="0">
              <a:latin typeface="Bahnschrif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D4885-BEAE-BF21-7F09-EA9A9C43B21D}"/>
              </a:ext>
            </a:extLst>
          </p:cNvPr>
          <p:cNvSpPr txBox="1"/>
          <p:nvPr/>
        </p:nvSpPr>
        <p:spPr>
          <a:xfrm>
            <a:off x="7351478" y="2003131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latin typeface="Bahnschrift" panose="020B0502040204020203" pitchFamily="34" charset="0"/>
              </a:rPr>
              <a:t>No Account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943FFE-B875-CB1E-78CD-237E1D2EA4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D23C3-7BD3-376E-BB4A-158563F1E3DA}"/>
              </a:ext>
            </a:extLst>
          </p:cNvPr>
          <p:cNvSpPr txBox="1"/>
          <p:nvPr/>
        </p:nvSpPr>
        <p:spPr>
          <a:xfrm>
            <a:off x="214930" y="5858404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6"/>
              </a:rPr>
              <a:t>Read more in YouTube</a:t>
            </a:r>
            <a:r>
              <a:rPr lang="en-IN" sz="1000" dirty="0">
                <a:latin typeface="Bahnschrift" panose="020B0502040204020203" pitchFamily="34" charset="0"/>
              </a:rPr>
              <a:t>  </a:t>
            </a:r>
            <a:endParaRPr lang="en-IN" sz="1000" b="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122F9-BD3F-B1D1-CEC7-A1E24CADBE68}"/>
              </a:ext>
            </a:extLst>
          </p:cNvPr>
          <p:cNvSpPr txBox="1"/>
          <p:nvPr/>
        </p:nvSpPr>
        <p:spPr>
          <a:xfrm>
            <a:off x="3737142" y="5856015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7"/>
              </a:rPr>
              <a:t>Read more in YouTube</a:t>
            </a:r>
            <a:r>
              <a:rPr lang="en-IN" sz="1000" dirty="0">
                <a:latin typeface="Bahnschrift" panose="020B0502040204020203" pitchFamily="34" charset="0"/>
              </a:rPr>
              <a:t>  </a:t>
            </a:r>
            <a:endParaRPr lang="en-IN" sz="1000" b="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CC5DE-7986-C69A-2B89-5034CBF735F5}"/>
              </a:ext>
            </a:extLst>
          </p:cNvPr>
          <p:cNvSpPr txBox="1"/>
          <p:nvPr/>
        </p:nvSpPr>
        <p:spPr>
          <a:xfrm>
            <a:off x="9400183" y="5856174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8"/>
              </a:rPr>
              <a:t>Read more in YouTube</a:t>
            </a:r>
            <a:r>
              <a:rPr lang="en-IN" sz="1000" dirty="0">
                <a:latin typeface="Bahnschrift" panose="020B0502040204020203" pitchFamily="34" charset="0"/>
              </a:rPr>
              <a:t>  </a:t>
            </a:r>
            <a:endParaRPr lang="en-IN" sz="1000" b="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4FAE34-A5BA-B4B8-3D6F-58EC421E206E}"/>
              </a:ext>
            </a:extLst>
          </p:cNvPr>
          <p:cNvSpPr txBox="1"/>
          <p:nvPr/>
        </p:nvSpPr>
        <p:spPr>
          <a:xfrm>
            <a:off x="9057961" y="3640050"/>
            <a:ext cx="289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Bahnschrift" panose="020B0502040204020203" pitchFamily="34" charset="0"/>
              </a:rPr>
              <a:t>Title: </a:t>
            </a:r>
            <a:r>
              <a:rPr lang="en-US" sz="900" dirty="0">
                <a:latin typeface="Bahnschrift" panose="020B0502040204020203" pitchFamily="34" charset="0"/>
              </a:rPr>
              <a:t> </a:t>
            </a:r>
            <a:r>
              <a:rPr lang="en-GB" sz="900" dirty="0">
                <a:latin typeface="Bahnschrift" panose="020B0502040204020203" pitchFamily="34" charset="0"/>
              </a:rPr>
              <a:t>"Demand justice for Tilottama </a:t>
            </a:r>
          </a:p>
          <a:p>
            <a:r>
              <a:rPr lang="en-GB" sz="900" dirty="0">
                <a:latin typeface="Bahnschrift" panose="020B0502040204020203" pitchFamily="34" charset="0"/>
              </a:rPr>
              <a:t>#cpim #reels #shorts"</a:t>
            </a:r>
            <a:endParaRPr lang="en-IN" sz="1200" dirty="0">
              <a:latin typeface="Bahnschrift" panose="020B0502040204020203" pitchFamily="34" charset="0"/>
            </a:endParaRPr>
          </a:p>
        </p:txBody>
      </p:sp>
      <p:pic>
        <p:nvPicPr>
          <p:cNvPr id="27" name="Online Media 26" title="Mamata Banerjee Inaugurates Pujo Pandals Across Kolkata | দুর্গাপুজো উদ্বোধন মুখ্যমন্ত্রীর">
            <a:hlinkClick r:id="" action="ppaction://media"/>
            <a:extLst>
              <a:ext uri="{FF2B5EF4-FFF2-40B4-BE49-F238E27FC236}">
                <a16:creationId xmlns:a16="http://schemas.microsoft.com/office/drawing/2014/main" id="{1F007032-549E-631F-FF35-270AD9318B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120019" y="1570537"/>
            <a:ext cx="3079793" cy="1737434"/>
          </a:xfrm>
          <a:prstGeom prst="rect">
            <a:avLst/>
          </a:prstGeom>
        </p:spPr>
      </p:pic>
      <p:pic>
        <p:nvPicPr>
          <p:cNvPr id="28" name="Online Media 27" title="রামনগর লালুপুল ব্রিজ থেকে বিজেপির ধিক্কার মিছিলে উপস্থিত আছেন বিরোধী দলনেতা শ্রী শুভেন্দু অধিকারী।">
            <a:hlinkClick r:id="" action="ppaction://media"/>
            <a:extLst>
              <a:ext uri="{FF2B5EF4-FFF2-40B4-BE49-F238E27FC236}">
                <a16:creationId xmlns:a16="http://schemas.microsoft.com/office/drawing/2014/main" id="{E52D22C4-F540-65B1-1E4D-368A4985105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0"/>
          <a:stretch>
            <a:fillRect/>
          </a:stretch>
        </p:blipFill>
        <p:spPr>
          <a:xfrm>
            <a:off x="3453874" y="1568724"/>
            <a:ext cx="3082214" cy="1738800"/>
          </a:xfrm>
          <a:prstGeom prst="rect">
            <a:avLst/>
          </a:prstGeom>
        </p:spPr>
      </p:pic>
      <p:pic>
        <p:nvPicPr>
          <p:cNvPr id="29" name="Online Media 28" title="তিলোত্তমার বিচার চাই #cpim #reels #shorts">
            <a:hlinkClick r:id="" action="ppaction://media"/>
            <a:extLst>
              <a:ext uri="{FF2B5EF4-FFF2-40B4-BE49-F238E27FC236}">
                <a16:creationId xmlns:a16="http://schemas.microsoft.com/office/drawing/2014/main" id="{A38009D4-271B-DD84-61B3-C4029AEB2858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1"/>
          <a:stretch>
            <a:fillRect/>
          </a:stretch>
        </p:blipFill>
        <p:spPr>
          <a:xfrm>
            <a:off x="8992317" y="1571839"/>
            <a:ext cx="3082214" cy="17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9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054227"/>
            <a:ext cx="12223526" cy="2800767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Section 2.1: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Top Leaders Pages Summary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EF841-557F-4E21-DB69-20165FE4EC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69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709" y="259367"/>
            <a:ext cx="10608311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5" dirty="0"/>
              <a:t>Top Leaders Official Pages Overview - Overall</a:t>
            </a:r>
            <a:endParaRPr sz="3600" spc="-1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6D6670D-D465-3764-40B7-9FAEE03BF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33880"/>
              </p:ext>
            </p:extLst>
          </p:nvPr>
        </p:nvGraphicFramePr>
        <p:xfrm>
          <a:off x="14571" y="1171075"/>
          <a:ext cx="12191987" cy="53413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4579">
                  <a:extLst>
                    <a:ext uri="{9D8B030D-6E8A-4147-A177-3AD203B41FA5}">
                      <a16:colId xmlns:a16="http://schemas.microsoft.com/office/drawing/2014/main" val="1622850517"/>
                    </a:ext>
                  </a:extLst>
                </a:gridCol>
                <a:gridCol w="1159552">
                  <a:extLst>
                    <a:ext uri="{9D8B030D-6E8A-4147-A177-3AD203B41FA5}">
                      <a16:colId xmlns:a16="http://schemas.microsoft.com/office/drawing/2014/main" val="3820303404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277746327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525469434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450274795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3558792809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480829106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233204023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827366874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628492940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765879828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883449097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1180666891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680012168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743139334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3473123302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1006284785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3992086742"/>
                    </a:ext>
                  </a:extLst>
                </a:gridCol>
              </a:tblGrid>
              <a:tr h="408663">
                <a:tc gridSpan="18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Overall</a:t>
                      </a: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97352"/>
                  </a:ext>
                </a:extLst>
              </a:tr>
              <a:tr h="3124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Party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1A5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Leaders</a:t>
                      </a: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1A5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Facebook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Instagram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Twitter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YouTube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02128"/>
                  </a:ext>
                </a:extLst>
              </a:tr>
              <a:tr h="66736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Avg.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Video Views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108871"/>
                  </a:ext>
                </a:extLst>
              </a:tr>
              <a:tr h="564690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AITC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Mamata </a:t>
                      </a:r>
                    </a:p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Banerjee</a:t>
                      </a:r>
                      <a:endParaRPr sz="1200" dirty="0">
                        <a:latin typeface="Bahnschrift" panose="020B0502040204020203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5.3M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11,059.4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419.3k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9,665.1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7.6M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4,130.0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1.8k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971422"/>
                  </a:ext>
                </a:extLst>
              </a:tr>
              <a:tr h="564690">
                <a:tc vMerge="1">
                  <a:txBody>
                    <a:bodyPr/>
                    <a:lstStyle/>
                    <a:p>
                      <a:pPr algn="ctr"/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Abhishek </a:t>
                      </a:r>
                    </a:p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Banerjee</a:t>
                      </a:r>
                      <a:endParaRPr sz="1200" dirty="0">
                        <a:latin typeface="Bahnschrift" panose="020B0502040204020203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2.2M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6,250.1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109.0k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684.7k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3,795.8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46.3k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886912"/>
                  </a:ext>
                </a:extLst>
              </a:tr>
              <a:tr h="564690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BJP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Bahnschrift" panose="020B0502040204020203" pitchFamily="34" charset="0"/>
                        </a:rPr>
                        <a:t>Dilip Ghosh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885.4k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2,493.9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49.8k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399.2k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147.9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90.8k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882.6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058375"/>
                  </a:ext>
                </a:extLst>
              </a:tr>
              <a:tr h="564690">
                <a:tc vMerge="1">
                  <a:txBody>
                    <a:bodyPr/>
                    <a:lstStyle/>
                    <a:p>
                      <a:pPr algn="ctr"/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err="1">
                          <a:latin typeface="Bahnschrift" panose="020B0502040204020203" pitchFamily="34" charset="0"/>
                        </a:rPr>
                        <a:t>Suvendu</a:t>
                      </a:r>
                      <a:r>
                        <a:rPr lang="en-IN" sz="1200" dirty="0">
                          <a:latin typeface="Bahnschrift" panose="020B0502040204020203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Adhikari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793.3k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4,073.3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57.7k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1,017.9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278.8k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3,499.7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189.0k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11,545.1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738.0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496034"/>
                  </a:ext>
                </a:extLst>
              </a:tr>
              <a:tr h="56469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INC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err="1">
                          <a:latin typeface="Bahnschrift" panose="020B0502040204020203" pitchFamily="34" charset="0"/>
                        </a:rPr>
                        <a:t>Adhir</a:t>
                      </a:r>
                      <a:r>
                        <a:rPr lang="en-IN" sz="1200" dirty="0">
                          <a:latin typeface="Bahnschrift" panose="020B0502040204020203" pitchFamily="34" charset="0"/>
                        </a:rPr>
                        <a:t> Ranjan Chowdhury</a:t>
                      </a:r>
                      <a:endParaRPr sz="1200" dirty="0">
                        <a:latin typeface="Bahnschrift" panose="020B0502040204020203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400.9k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490.7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81.6k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150.6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50800"/>
                  </a:ext>
                </a:extLst>
              </a:tr>
              <a:tr h="564690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CPI(M)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Sujan </a:t>
                      </a:r>
                    </a:p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Chakraborty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270.2k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310.4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24.7k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309.3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124.3k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214.9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5.2k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574606"/>
                  </a:ext>
                </a:extLst>
              </a:tr>
              <a:tr h="564690">
                <a:tc vMerge="1">
                  <a:txBody>
                    <a:bodyPr/>
                    <a:lstStyle/>
                    <a:p>
                      <a:pPr algn="ctr"/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Bahnschrift" panose="020B0502040204020203" pitchFamily="34" charset="0"/>
                        </a:rPr>
                        <a:t>Md. Salim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239.3k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430.4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82.3k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236.4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90553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1FC78-86F4-63B3-1645-5F95E2303B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3201835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1518F4D0-1F58-B4FE-53BA-39484C95F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709" y="259367"/>
            <a:ext cx="10608311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5" dirty="0"/>
              <a:t>Top Leaders Official Pages Overview – Last 7 Days</a:t>
            </a:r>
            <a:endParaRPr sz="3600" spc="-1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426838-BD52-8605-B60A-8792E7527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02840"/>
              </p:ext>
            </p:extLst>
          </p:nvPr>
        </p:nvGraphicFramePr>
        <p:xfrm>
          <a:off x="14571" y="1171075"/>
          <a:ext cx="12191987" cy="53413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4579">
                  <a:extLst>
                    <a:ext uri="{9D8B030D-6E8A-4147-A177-3AD203B41FA5}">
                      <a16:colId xmlns:a16="http://schemas.microsoft.com/office/drawing/2014/main" val="1622850517"/>
                    </a:ext>
                  </a:extLst>
                </a:gridCol>
                <a:gridCol w="1159552">
                  <a:extLst>
                    <a:ext uri="{9D8B030D-6E8A-4147-A177-3AD203B41FA5}">
                      <a16:colId xmlns:a16="http://schemas.microsoft.com/office/drawing/2014/main" val="3820303404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277746327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525469434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450274795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3558792809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480829106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233204023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827366874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628492940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765879828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883449097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1180666891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680012168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2743139334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3473123302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1006284785"/>
                    </a:ext>
                  </a:extLst>
                </a:gridCol>
                <a:gridCol w="639241">
                  <a:extLst>
                    <a:ext uri="{9D8B030D-6E8A-4147-A177-3AD203B41FA5}">
                      <a16:colId xmlns:a16="http://schemas.microsoft.com/office/drawing/2014/main" val="3992086742"/>
                    </a:ext>
                  </a:extLst>
                </a:gridCol>
              </a:tblGrid>
              <a:tr h="408663">
                <a:tc gridSpan="18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Last 7 Days</a:t>
                      </a: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97352"/>
                  </a:ext>
                </a:extLst>
              </a:tr>
              <a:tr h="3124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Party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1A5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Leaders</a:t>
                      </a: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1A5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Facebook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Instagram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Twitter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YouTube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02128"/>
                  </a:ext>
                </a:extLst>
              </a:tr>
              <a:tr h="66736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Avg.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35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Post Per Day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Total Follower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Video Views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Average Engagement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Engagement Rate</a:t>
                      </a:r>
                      <a:endParaRPr lang="en-IN" sz="8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5765" marR="5765" marT="576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108871"/>
                  </a:ext>
                </a:extLst>
              </a:tr>
              <a:tr h="564690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AITC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Mamata </a:t>
                      </a:r>
                    </a:p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Banerjee</a:t>
                      </a:r>
                      <a:endParaRPr sz="1200" dirty="0">
                        <a:latin typeface="Bahnschrift" panose="020B0502040204020203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5.3M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14.3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10,639.1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419.3k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4,400.3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7.6M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3,244.2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1.8k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971422"/>
                  </a:ext>
                </a:extLst>
              </a:tr>
              <a:tr h="564690">
                <a:tc vMerge="1">
                  <a:txBody>
                    <a:bodyPr/>
                    <a:lstStyle/>
                    <a:p>
                      <a:pPr algn="ctr"/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Abhishek </a:t>
                      </a:r>
                    </a:p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Banerjee</a:t>
                      </a:r>
                      <a:endParaRPr sz="1200" dirty="0">
                        <a:latin typeface="Bahnschrift" panose="020B0502040204020203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2.2M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5,870.8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109.0k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684.7k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2,606.0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46.3k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886912"/>
                  </a:ext>
                </a:extLst>
              </a:tr>
              <a:tr h="564690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BJP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Bahnschrift" panose="020B0502040204020203" pitchFamily="34" charset="0"/>
                        </a:rPr>
                        <a:t>Dilip Ghosh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885.0k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1,978.2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49.8k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399.2k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60.7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90.8k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583.8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058375"/>
                  </a:ext>
                </a:extLst>
              </a:tr>
              <a:tr h="564690">
                <a:tc vMerge="1">
                  <a:txBody>
                    <a:bodyPr/>
                    <a:lstStyle/>
                    <a:p>
                      <a:pPr algn="ctr"/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err="1">
                          <a:latin typeface="Bahnschrift" panose="020B0502040204020203" pitchFamily="34" charset="0"/>
                        </a:rPr>
                        <a:t>Suvendu</a:t>
                      </a:r>
                      <a:r>
                        <a:rPr lang="en-IN" sz="1200" dirty="0">
                          <a:latin typeface="Bahnschrift" panose="020B0502040204020203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Adhikari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793.3k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3,629.5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57.7k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713.3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278.8k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3,461.1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189.0k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7,633.8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481.3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496034"/>
                  </a:ext>
                </a:extLst>
              </a:tr>
              <a:tr h="56469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INC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err="1">
                          <a:latin typeface="Bahnschrift" panose="020B0502040204020203" pitchFamily="34" charset="0"/>
                        </a:rPr>
                        <a:t>Adhir</a:t>
                      </a:r>
                      <a:r>
                        <a:rPr lang="en-IN" sz="1200" dirty="0">
                          <a:latin typeface="Bahnschrift" panose="020B0502040204020203" pitchFamily="34" charset="0"/>
                        </a:rPr>
                        <a:t> Ranjan Chowdhury</a:t>
                      </a:r>
                      <a:endParaRPr sz="1200" dirty="0">
                        <a:latin typeface="Bahnschrift" panose="020B0502040204020203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400.5k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347.3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81.6k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98.2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50800"/>
                  </a:ext>
                </a:extLst>
              </a:tr>
              <a:tr h="564690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Banchrift"/>
                        </a:rPr>
                        <a:t>CPI(M)</a:t>
                      </a:r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Sujan </a:t>
                      </a:r>
                    </a:p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Chakraborty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270.0k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241.3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24.7k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201.2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124.3k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258.1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5.2k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574606"/>
                  </a:ext>
                </a:extLst>
              </a:tr>
              <a:tr h="564690">
                <a:tc vMerge="1">
                  <a:txBody>
                    <a:bodyPr/>
                    <a:lstStyle/>
                    <a:p>
                      <a:pPr algn="ctr"/>
                      <a:endParaRPr sz="1800" dirty="0">
                        <a:latin typeface="Banchrif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Bahnschrift" panose="020B0502040204020203" pitchFamily="34" charset="0"/>
                        </a:rPr>
                        <a:t>Md. Salim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239.2k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2.0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344.0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82.3k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277.0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>
                          <a:solidFill>
                            <a:srgbClr val="000000"/>
                          </a:solidFill>
                          <a:latin typeface="Bahnschrift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90553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BD5F6-C627-BBCE-40FD-38B1B317E7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rPr dirty="0"/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946047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054227"/>
            <a:ext cx="12223526" cy="2800767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Section 2.2: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Top Leaders Pages Most Engaging Post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5024E-4C19-2E91-9219-1F0B26E4F5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05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A6970-3F55-7D7A-DAA6-5E77794AC002}"/>
              </a:ext>
            </a:extLst>
          </p:cNvPr>
          <p:cNvSpPr txBox="1"/>
          <p:nvPr/>
        </p:nvSpPr>
        <p:spPr>
          <a:xfrm>
            <a:off x="8729131" y="1143279"/>
            <a:ext cx="902811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FOLLOWER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94A03-CE16-855A-32BC-4E100DDDBDFF}"/>
              </a:ext>
            </a:extLst>
          </p:cNvPr>
          <p:cNvSpPr txBox="1"/>
          <p:nvPr/>
        </p:nvSpPr>
        <p:spPr>
          <a:xfrm>
            <a:off x="2194881" y="1134000"/>
            <a:ext cx="1771639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POST PER DAY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897F9-D3C6-0155-2ACA-F8C7D5C92AFE}"/>
              </a:ext>
            </a:extLst>
          </p:cNvPr>
          <p:cNvSpPr txBox="1"/>
          <p:nvPr/>
        </p:nvSpPr>
        <p:spPr>
          <a:xfrm>
            <a:off x="219547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ENGAGEMENT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E3370-67CE-7314-183B-DD93169D4D5B}"/>
              </a:ext>
            </a:extLst>
          </p:cNvPr>
          <p:cNvSpPr txBox="1"/>
          <p:nvPr/>
        </p:nvSpPr>
        <p:spPr>
          <a:xfrm>
            <a:off x="827994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ENGAGEMENT RATE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5115D46-BACD-1453-7B81-900D6589B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0" y="259200"/>
            <a:ext cx="7026647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Top Leader Official Pages (7 DMA)</a:t>
            </a:r>
            <a:endParaRPr sz="3600" spc="-1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C1F8DF-3A81-9F97-2B36-16725C0E0D61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FD292-4293-FE6C-ADC3-1B76308D4F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34D2D-DFCA-9E26-EDE9-B8EA090CE385}"/>
              </a:ext>
            </a:extLst>
          </p:cNvPr>
          <p:cNvSpPr txBox="1"/>
          <p:nvPr/>
        </p:nvSpPr>
        <p:spPr>
          <a:xfrm>
            <a:off x="-104196" y="6444258"/>
            <a:ext cx="100527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latin typeface="Bahnschrift"/>
              </a:defRPr>
            </a:pPr>
            <a:r>
              <a:rPr sz="1400" b="1" dirty="0">
                <a:solidFill>
                  <a:srgbClr val="00B050"/>
                </a:solidFill>
              </a:rPr>
              <a:t> — </a:t>
            </a:r>
            <a:r>
              <a:rPr lang="en-IN" sz="1200" dirty="0"/>
              <a:t>Mamata Banerjee</a:t>
            </a:r>
            <a:r>
              <a:rPr sz="1400" b="1" dirty="0"/>
              <a:t> </a:t>
            </a:r>
            <a:r>
              <a:rPr sz="1400" b="1" dirty="0">
                <a:solidFill>
                  <a:srgbClr val="00FF00"/>
                </a:solidFill>
              </a:rPr>
              <a:t>—</a:t>
            </a:r>
            <a:r>
              <a:rPr sz="1400" b="1" dirty="0"/>
              <a:t> </a:t>
            </a:r>
            <a:r>
              <a:rPr lang="en-IN" sz="1200" dirty="0"/>
              <a:t>Abhishek Banerjee</a:t>
            </a:r>
            <a:r>
              <a:rPr sz="1400" b="1" dirty="0"/>
              <a:t> </a:t>
            </a:r>
            <a:r>
              <a:rPr sz="1400" b="1" dirty="0">
                <a:solidFill>
                  <a:schemeClr val="accent6"/>
                </a:solidFill>
              </a:rPr>
              <a:t>—</a:t>
            </a:r>
            <a:r>
              <a:rPr sz="1400" b="1" dirty="0"/>
              <a:t> </a:t>
            </a:r>
            <a:r>
              <a:rPr lang="en-IN" sz="1200" dirty="0"/>
              <a:t>Suvendu Adhikari</a:t>
            </a:r>
            <a:r>
              <a:rPr sz="1200" dirty="0"/>
              <a:t> </a:t>
            </a:r>
            <a:r>
              <a:rPr sz="1400" b="1" dirty="0">
                <a:solidFill>
                  <a:srgbClr val="0000FF"/>
                </a:solidFill>
              </a:rPr>
              <a:t>—</a:t>
            </a:r>
            <a:r>
              <a:rPr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sz="1200" dirty="0"/>
              <a:t>Dilip Ghosh</a:t>
            </a:r>
            <a:r>
              <a:rPr sz="1200" dirty="0"/>
              <a:t> </a:t>
            </a:r>
            <a:r>
              <a:rPr lang="en-IN" sz="1400" b="1" dirty="0">
                <a:solidFill>
                  <a:srgbClr val="87CEEB"/>
                </a:solidFill>
              </a:rPr>
              <a:t>—</a:t>
            </a:r>
            <a:r>
              <a:rPr lang="en-IN" sz="1200" dirty="0"/>
              <a:t> </a:t>
            </a:r>
            <a:r>
              <a:rPr lang="en-IN" sz="1200" dirty="0" err="1"/>
              <a:t>Adhir</a:t>
            </a:r>
            <a:r>
              <a:rPr lang="en-IN" sz="1200" dirty="0"/>
              <a:t> Ranjan Chowdhury </a:t>
            </a:r>
            <a:r>
              <a:rPr lang="en-IN" sz="1400" b="1" dirty="0">
                <a:solidFill>
                  <a:srgbClr val="008080"/>
                </a:solidFill>
              </a:rPr>
              <a:t>—</a:t>
            </a:r>
            <a:r>
              <a:rPr lang="en-IN" sz="1200" dirty="0">
                <a:solidFill>
                  <a:srgbClr val="9C0687"/>
                </a:solidFill>
              </a:rPr>
              <a:t> </a:t>
            </a:r>
            <a:r>
              <a:rPr lang="en-IN" sz="1200" dirty="0"/>
              <a:t>Md. Salim</a:t>
            </a:r>
            <a:r>
              <a:rPr lang="en-IN" sz="1400" b="1" dirty="0"/>
              <a:t> </a:t>
            </a:r>
            <a:r>
              <a:rPr lang="en-IN" sz="1400" b="1" dirty="0">
                <a:solidFill>
                  <a:srgbClr val="FF0000"/>
                </a:solidFill>
              </a:rPr>
              <a:t>— </a:t>
            </a:r>
            <a:r>
              <a:rPr lang="en-IN" sz="1200" dirty="0"/>
              <a:t>Sujan Chakraborty</a:t>
            </a:r>
            <a:endParaRPr sz="1200" dirty="0"/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318504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/>
          <p:cNvGraphicFramePr>
            <a:graphicFrameLocks noGrp="1"/>
          </p:cNvGraphicFramePr>
          <p:nvPr/>
        </p:nvGraphicFramePr>
        <p:xfrm>
          <a:off x="6318504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58843"/>
              </p:ext>
            </p:extLst>
          </p:nvPr>
        </p:nvGraphicFramePr>
        <p:xfrm>
          <a:off x="137160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137160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379011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A6970-3F55-7D7A-DAA6-5E77794AC002}"/>
              </a:ext>
            </a:extLst>
          </p:cNvPr>
          <p:cNvSpPr txBox="1"/>
          <p:nvPr/>
        </p:nvSpPr>
        <p:spPr>
          <a:xfrm>
            <a:off x="8769207" y="1141175"/>
            <a:ext cx="822661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FOLOWER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94A03-CE16-855A-32BC-4E100DDDBDFF}"/>
              </a:ext>
            </a:extLst>
          </p:cNvPr>
          <p:cNvSpPr txBox="1"/>
          <p:nvPr/>
        </p:nvSpPr>
        <p:spPr>
          <a:xfrm>
            <a:off x="2194881" y="1134000"/>
            <a:ext cx="1771639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POST PER DAY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897F9-D3C6-0155-2ACA-F8C7D5C92AFE}"/>
              </a:ext>
            </a:extLst>
          </p:cNvPr>
          <p:cNvSpPr txBox="1"/>
          <p:nvPr/>
        </p:nvSpPr>
        <p:spPr>
          <a:xfrm>
            <a:off x="219547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ENGAGEMENT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E3370-67CE-7314-183B-DD93169D4D5B}"/>
              </a:ext>
            </a:extLst>
          </p:cNvPr>
          <p:cNvSpPr txBox="1"/>
          <p:nvPr/>
        </p:nvSpPr>
        <p:spPr>
          <a:xfrm>
            <a:off x="827994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ENGAGEMENT RATE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79D33D6F-CA08-5459-B09E-6D7198B70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0" y="259200"/>
            <a:ext cx="7026647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Top Leader Official Pages (7 DMA)</a:t>
            </a:r>
            <a:endParaRPr sz="3600" spc="-1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B26B71-4796-878E-F9C4-661410CC96D7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6FCC7-8B16-FED3-F709-C3B3F4C6FB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EC149-57BA-8E1E-D5E5-4B1C71EFCC51}"/>
              </a:ext>
            </a:extLst>
          </p:cNvPr>
          <p:cNvSpPr txBox="1"/>
          <p:nvPr/>
        </p:nvSpPr>
        <p:spPr>
          <a:xfrm>
            <a:off x="-104196" y="6444258"/>
            <a:ext cx="100527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latin typeface="Bahnschrift"/>
              </a:defRPr>
            </a:pPr>
            <a:r>
              <a:rPr sz="1400" b="1" dirty="0">
                <a:solidFill>
                  <a:srgbClr val="00B050"/>
                </a:solidFill>
              </a:rPr>
              <a:t> — </a:t>
            </a:r>
            <a:r>
              <a:rPr lang="en-IN" sz="1200" dirty="0"/>
              <a:t>Mamata Banerjee</a:t>
            </a:r>
            <a:r>
              <a:rPr sz="1400" b="1" dirty="0"/>
              <a:t> </a:t>
            </a:r>
            <a:r>
              <a:rPr sz="1400" b="1" dirty="0">
                <a:solidFill>
                  <a:srgbClr val="00FF00"/>
                </a:solidFill>
              </a:rPr>
              <a:t>—</a:t>
            </a:r>
            <a:r>
              <a:rPr sz="1400" b="1" dirty="0"/>
              <a:t> </a:t>
            </a:r>
            <a:r>
              <a:rPr lang="en-IN" sz="1200" dirty="0"/>
              <a:t>Abhishek Banerjee</a:t>
            </a:r>
            <a:r>
              <a:rPr sz="1400" b="1" dirty="0"/>
              <a:t> </a:t>
            </a:r>
            <a:r>
              <a:rPr sz="1400" b="1" dirty="0">
                <a:solidFill>
                  <a:schemeClr val="accent6"/>
                </a:solidFill>
              </a:rPr>
              <a:t>—</a:t>
            </a:r>
            <a:r>
              <a:rPr sz="1400" b="1" dirty="0"/>
              <a:t> </a:t>
            </a:r>
            <a:r>
              <a:rPr lang="en-IN" sz="1200" dirty="0"/>
              <a:t>Suvendu Adhikari</a:t>
            </a:r>
            <a:r>
              <a:rPr sz="1200" dirty="0"/>
              <a:t> </a:t>
            </a:r>
            <a:r>
              <a:rPr sz="1400" b="1" dirty="0">
                <a:solidFill>
                  <a:srgbClr val="0000FF"/>
                </a:solidFill>
              </a:rPr>
              <a:t>—</a:t>
            </a:r>
            <a:r>
              <a:rPr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sz="1200" dirty="0"/>
              <a:t>Dilip Ghosh</a:t>
            </a:r>
            <a:r>
              <a:rPr sz="1200" dirty="0"/>
              <a:t> </a:t>
            </a:r>
            <a:r>
              <a:rPr lang="en-IN" sz="1400" b="1" dirty="0">
                <a:solidFill>
                  <a:srgbClr val="87CEEB"/>
                </a:solidFill>
              </a:rPr>
              <a:t>—</a:t>
            </a:r>
            <a:r>
              <a:rPr lang="en-IN" sz="1200" dirty="0"/>
              <a:t> </a:t>
            </a:r>
            <a:r>
              <a:rPr lang="en-IN" sz="1200" dirty="0" err="1"/>
              <a:t>Adhir</a:t>
            </a:r>
            <a:r>
              <a:rPr lang="en-IN" sz="1200" dirty="0"/>
              <a:t> Ranjan Chowdhury </a:t>
            </a:r>
            <a:r>
              <a:rPr lang="en-IN" sz="1400" b="1" dirty="0">
                <a:solidFill>
                  <a:srgbClr val="008080"/>
                </a:solidFill>
              </a:rPr>
              <a:t>—</a:t>
            </a:r>
            <a:r>
              <a:rPr lang="en-IN" sz="1200" dirty="0">
                <a:solidFill>
                  <a:srgbClr val="9C0687"/>
                </a:solidFill>
              </a:rPr>
              <a:t> </a:t>
            </a:r>
            <a:r>
              <a:rPr lang="en-IN" sz="1200" dirty="0"/>
              <a:t>Md. Salim</a:t>
            </a:r>
            <a:r>
              <a:rPr lang="en-IN" sz="1400" b="1" dirty="0"/>
              <a:t> </a:t>
            </a:r>
            <a:r>
              <a:rPr lang="en-IN" sz="1400" b="1" dirty="0">
                <a:solidFill>
                  <a:srgbClr val="FF0000"/>
                </a:solidFill>
              </a:rPr>
              <a:t>— </a:t>
            </a:r>
            <a:r>
              <a:rPr lang="en-IN" sz="1200" dirty="0"/>
              <a:t>Sujan Chakraborty</a:t>
            </a:r>
            <a:endParaRPr sz="1200" dirty="0"/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318504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/>
          <p:cNvGraphicFramePr>
            <a:graphicFrameLocks noGrp="1"/>
          </p:cNvGraphicFramePr>
          <p:nvPr/>
        </p:nvGraphicFramePr>
        <p:xfrm>
          <a:off x="6318504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/>
          <p:cNvGraphicFramePr>
            <a:graphicFrameLocks noGrp="1"/>
          </p:cNvGraphicFramePr>
          <p:nvPr/>
        </p:nvGraphicFramePr>
        <p:xfrm>
          <a:off x="137160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Chart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60010"/>
              </p:ext>
            </p:extLst>
          </p:nvPr>
        </p:nvGraphicFramePr>
        <p:xfrm>
          <a:off x="137160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09215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D21667-0F53-B011-DA13-D384E37200E3}"/>
              </a:ext>
            </a:extLst>
          </p:cNvPr>
          <p:cNvSpPr txBox="1"/>
          <p:nvPr/>
        </p:nvSpPr>
        <p:spPr>
          <a:xfrm>
            <a:off x="144379" y="224590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Bahnschrift" panose="020B0502040204020203" pitchFamily="34" charset="0"/>
              </a:rPr>
              <a:t>Table of Contents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49E074-0C88-A129-86AF-B35AB4EF6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244783"/>
              </p:ext>
            </p:extLst>
          </p:nvPr>
        </p:nvGraphicFramePr>
        <p:xfrm>
          <a:off x="0" y="1106978"/>
          <a:ext cx="12192000" cy="5670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589">
                  <a:extLst>
                    <a:ext uri="{9D8B030D-6E8A-4147-A177-3AD203B41FA5}">
                      <a16:colId xmlns:a16="http://schemas.microsoft.com/office/drawing/2014/main" val="2800588858"/>
                    </a:ext>
                  </a:extLst>
                </a:gridCol>
                <a:gridCol w="2428230">
                  <a:extLst>
                    <a:ext uri="{9D8B030D-6E8A-4147-A177-3AD203B41FA5}">
                      <a16:colId xmlns:a16="http://schemas.microsoft.com/office/drawing/2014/main" val="1491090295"/>
                    </a:ext>
                  </a:extLst>
                </a:gridCol>
                <a:gridCol w="5583100">
                  <a:extLst>
                    <a:ext uri="{9D8B030D-6E8A-4147-A177-3AD203B41FA5}">
                      <a16:colId xmlns:a16="http://schemas.microsoft.com/office/drawing/2014/main" val="3812726494"/>
                    </a:ext>
                  </a:extLst>
                </a:gridCol>
                <a:gridCol w="1926081">
                  <a:extLst>
                    <a:ext uri="{9D8B030D-6E8A-4147-A177-3AD203B41FA5}">
                      <a16:colId xmlns:a16="http://schemas.microsoft.com/office/drawing/2014/main" val="251677622"/>
                    </a:ext>
                  </a:extLst>
                </a:gridCol>
              </a:tblGrid>
              <a:tr h="33357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Section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Sub-Section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Analysis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Bahnschrift" panose="020B0502040204020203" pitchFamily="34" charset="0"/>
                        </a:rPr>
                        <a:t>Slide No.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206181"/>
                  </a:ext>
                </a:extLst>
              </a:tr>
              <a:tr h="333574">
                <a:tc rowSpan="13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Section 3: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Campaign Pages Weekly Comparative Analysis</a:t>
                      </a:r>
                    </a:p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2" action="ppaction://hlinksldjump"/>
                        </a:rPr>
                        <a:t>Facebook Followers and Activity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63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299448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3" action="ppaction://hlinksldjump"/>
                        </a:rPr>
                        <a:t>Facebook Activity and Views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64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625542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4" action="ppaction://hlinksldjump"/>
                        </a:rPr>
                        <a:t>Facebook Engagement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65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997223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5" action="ppaction://hlinksldjump"/>
                        </a:rPr>
                        <a:t>Twitter Followers and Activity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67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645373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6" action="ppaction://hlinksldjump"/>
                        </a:rPr>
                        <a:t>Twitter Activity and Views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68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370678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7" action="ppaction://hlinksldjump"/>
                        </a:rPr>
                        <a:t>Twitter Engagement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69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85295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8" action="ppaction://hlinksldjump"/>
                        </a:rPr>
                        <a:t>Twitter Impression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70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065244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9" action="ppaction://hlinksldjump"/>
                        </a:rPr>
                        <a:t>Instagram Followers and Activity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72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220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0" action="ppaction://hlinksldjump"/>
                        </a:rPr>
                        <a:t>Instagram Activity and Views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73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44044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1" action="ppaction://hlinksldjump"/>
                        </a:rPr>
                        <a:t>Instagram Engagement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74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51275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2" action="ppaction://hlinksldjump"/>
                        </a:rPr>
                        <a:t>YouTube Followers and Activity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76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197443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3" action="ppaction://hlinksldjump"/>
                        </a:rPr>
                        <a:t>YouTube Activity and Views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77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860558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4" action="ppaction://hlinksldjump"/>
                        </a:rPr>
                        <a:t>YouTube Engagement Weekly Performance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78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898922"/>
                  </a:ext>
                </a:extLst>
              </a:tr>
              <a:tr h="333574">
                <a:tc rowSpan="3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Section 4:</a:t>
                      </a:r>
                    </a:p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 Annexure</a:t>
                      </a:r>
                    </a:p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5" action="ppaction://hlinksldjump"/>
                        </a:rPr>
                        <a:t>Party Details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80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93146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6" action="ppaction://hlinksldjump"/>
                        </a:rPr>
                        <a:t>Leader Details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81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58766"/>
                  </a:ext>
                </a:extLst>
              </a:tr>
              <a:tr h="333574">
                <a:tc vMerge="1">
                  <a:txBody>
                    <a:bodyPr/>
                    <a:lstStyle/>
                    <a:p>
                      <a:pPr algn="ctr"/>
                      <a:endParaRPr lang="en-IN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5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  <a:hlinkClick r:id="rId17" action="ppaction://hlinksldjump"/>
                        </a:rPr>
                        <a:t>Campaign Details</a:t>
                      </a:r>
                      <a:endParaRPr lang="en-IN" sz="120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82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93240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92948-B996-3F27-4899-D1508CE24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08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A6970-3F55-7D7A-DAA6-5E77794AC002}"/>
              </a:ext>
            </a:extLst>
          </p:cNvPr>
          <p:cNvSpPr txBox="1"/>
          <p:nvPr/>
        </p:nvSpPr>
        <p:spPr>
          <a:xfrm>
            <a:off x="8729131" y="1143279"/>
            <a:ext cx="902811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FOLLOWER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94A03-CE16-855A-32BC-4E100DDDBDFF}"/>
              </a:ext>
            </a:extLst>
          </p:cNvPr>
          <p:cNvSpPr txBox="1"/>
          <p:nvPr/>
        </p:nvSpPr>
        <p:spPr>
          <a:xfrm>
            <a:off x="2194881" y="1134000"/>
            <a:ext cx="1771639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POST PER DAY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897F9-D3C6-0155-2ACA-F8C7D5C92AFE}"/>
              </a:ext>
            </a:extLst>
          </p:cNvPr>
          <p:cNvSpPr txBox="1"/>
          <p:nvPr/>
        </p:nvSpPr>
        <p:spPr>
          <a:xfrm>
            <a:off x="219547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ENGAGEMENT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E3370-67CE-7314-183B-DD93169D4D5B}"/>
              </a:ext>
            </a:extLst>
          </p:cNvPr>
          <p:cNvSpPr txBox="1"/>
          <p:nvPr/>
        </p:nvSpPr>
        <p:spPr>
          <a:xfrm>
            <a:off x="827994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ENGAGEMENT RATE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0453CEC6-118B-DB49-C013-D1C36EBB7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0" y="259200"/>
            <a:ext cx="7026647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Top Leader Official Pages (7 DMA)</a:t>
            </a:r>
            <a:endParaRPr sz="3600" spc="-1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495D7B-0158-AA87-CD34-B3B0B5CF026A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AC6AD-82C3-CF7E-370F-5B7B457CC0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2B19A-BB5D-B74C-69B7-7F1CF9B8CDCA}"/>
              </a:ext>
            </a:extLst>
          </p:cNvPr>
          <p:cNvSpPr txBox="1"/>
          <p:nvPr/>
        </p:nvSpPr>
        <p:spPr>
          <a:xfrm>
            <a:off x="-104196" y="6444258"/>
            <a:ext cx="100527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latin typeface="Bahnschrift"/>
              </a:defRPr>
            </a:pPr>
            <a:r>
              <a:rPr sz="1400" b="1" dirty="0">
                <a:solidFill>
                  <a:srgbClr val="00B050"/>
                </a:solidFill>
              </a:rPr>
              <a:t> — </a:t>
            </a:r>
            <a:r>
              <a:rPr lang="en-IN" sz="1200" dirty="0"/>
              <a:t>Mamata Banerjee</a:t>
            </a:r>
            <a:r>
              <a:rPr sz="1400" b="1" dirty="0"/>
              <a:t> </a:t>
            </a:r>
            <a:r>
              <a:rPr sz="1400" b="1" dirty="0">
                <a:solidFill>
                  <a:srgbClr val="00FF00"/>
                </a:solidFill>
              </a:rPr>
              <a:t>—</a:t>
            </a:r>
            <a:r>
              <a:rPr sz="1400" b="1" dirty="0"/>
              <a:t> </a:t>
            </a:r>
            <a:r>
              <a:rPr lang="en-IN" sz="1200" dirty="0"/>
              <a:t>Abhishek Banerjee</a:t>
            </a:r>
            <a:r>
              <a:rPr sz="1400" b="1" dirty="0"/>
              <a:t> </a:t>
            </a:r>
            <a:r>
              <a:rPr sz="1400" b="1" dirty="0">
                <a:solidFill>
                  <a:schemeClr val="accent6"/>
                </a:solidFill>
              </a:rPr>
              <a:t>—</a:t>
            </a:r>
            <a:r>
              <a:rPr sz="1400" b="1" dirty="0"/>
              <a:t> </a:t>
            </a:r>
            <a:r>
              <a:rPr lang="en-IN" sz="1200" dirty="0"/>
              <a:t>Suvendu Adhikari</a:t>
            </a:r>
            <a:r>
              <a:rPr sz="1200" dirty="0"/>
              <a:t> </a:t>
            </a:r>
            <a:r>
              <a:rPr sz="1400" b="1" dirty="0">
                <a:solidFill>
                  <a:srgbClr val="0000FF"/>
                </a:solidFill>
              </a:rPr>
              <a:t>—</a:t>
            </a:r>
            <a:r>
              <a:rPr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sz="1200" dirty="0"/>
              <a:t>Dilip Ghosh</a:t>
            </a:r>
            <a:r>
              <a:rPr sz="1200" dirty="0"/>
              <a:t> </a:t>
            </a:r>
            <a:r>
              <a:rPr lang="en-IN" sz="1400" b="1" dirty="0">
                <a:solidFill>
                  <a:srgbClr val="87CEEB"/>
                </a:solidFill>
              </a:rPr>
              <a:t>—</a:t>
            </a:r>
            <a:r>
              <a:rPr lang="en-IN" sz="1200" dirty="0"/>
              <a:t> </a:t>
            </a:r>
            <a:r>
              <a:rPr lang="en-IN" sz="1200" dirty="0" err="1"/>
              <a:t>Adhir</a:t>
            </a:r>
            <a:r>
              <a:rPr lang="en-IN" sz="1200" dirty="0"/>
              <a:t> Ranjan Chowdhury </a:t>
            </a:r>
            <a:r>
              <a:rPr lang="en-IN" sz="1400" b="1" dirty="0">
                <a:solidFill>
                  <a:srgbClr val="008080"/>
                </a:solidFill>
              </a:rPr>
              <a:t>—</a:t>
            </a:r>
            <a:r>
              <a:rPr lang="en-IN" sz="1200" dirty="0">
                <a:solidFill>
                  <a:srgbClr val="9C0687"/>
                </a:solidFill>
              </a:rPr>
              <a:t> </a:t>
            </a:r>
            <a:r>
              <a:rPr lang="en-IN" sz="1200" dirty="0"/>
              <a:t>Md. Salim</a:t>
            </a:r>
            <a:r>
              <a:rPr lang="en-IN" sz="1400" b="1" dirty="0"/>
              <a:t> </a:t>
            </a:r>
            <a:r>
              <a:rPr lang="en-IN" sz="1400" b="1" dirty="0">
                <a:solidFill>
                  <a:srgbClr val="FF0000"/>
                </a:solidFill>
              </a:rPr>
              <a:t>— </a:t>
            </a:r>
            <a:r>
              <a:rPr lang="en-IN" sz="1200" dirty="0"/>
              <a:t>Sujan Chakraborty</a:t>
            </a:r>
            <a:endParaRPr sz="1200" dirty="0"/>
          </a:p>
        </p:txBody>
      </p:sp>
      <p:graphicFrame>
        <p:nvGraphicFramePr>
          <p:cNvPr id="17" name="Chart 16"/>
          <p:cNvGraphicFramePr>
            <a:graphicFrameLocks noGrp="1"/>
          </p:cNvGraphicFramePr>
          <p:nvPr/>
        </p:nvGraphicFramePr>
        <p:xfrm>
          <a:off x="6318504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/>
          <p:cNvGraphicFramePr>
            <a:graphicFrameLocks noGrp="1"/>
          </p:cNvGraphicFramePr>
          <p:nvPr/>
        </p:nvGraphicFramePr>
        <p:xfrm>
          <a:off x="6318504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/>
          <p:cNvGraphicFramePr>
            <a:graphicFrameLocks noGrp="1"/>
          </p:cNvGraphicFramePr>
          <p:nvPr/>
        </p:nvGraphicFramePr>
        <p:xfrm>
          <a:off x="137160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Chart 19"/>
          <p:cNvGraphicFramePr>
            <a:graphicFrameLocks noGrp="1"/>
          </p:cNvGraphicFramePr>
          <p:nvPr/>
        </p:nvGraphicFramePr>
        <p:xfrm>
          <a:off x="137160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868901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A6970-3F55-7D7A-DAA6-5E77794AC002}"/>
              </a:ext>
            </a:extLst>
          </p:cNvPr>
          <p:cNvSpPr txBox="1"/>
          <p:nvPr/>
        </p:nvSpPr>
        <p:spPr>
          <a:xfrm>
            <a:off x="8729131" y="1143279"/>
            <a:ext cx="902811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FOLLOWER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94A03-CE16-855A-32BC-4E100DDDBDFF}"/>
              </a:ext>
            </a:extLst>
          </p:cNvPr>
          <p:cNvSpPr txBox="1"/>
          <p:nvPr/>
        </p:nvSpPr>
        <p:spPr>
          <a:xfrm>
            <a:off x="2194881" y="1134000"/>
            <a:ext cx="1771639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POST PER DAY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897F9-D3C6-0155-2ACA-F8C7D5C92AFE}"/>
              </a:ext>
            </a:extLst>
          </p:cNvPr>
          <p:cNvSpPr txBox="1"/>
          <p:nvPr/>
        </p:nvSpPr>
        <p:spPr>
          <a:xfrm>
            <a:off x="219547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AVERAGE ENGAGEMENT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E3370-67CE-7314-183B-DD93169D4D5B}"/>
              </a:ext>
            </a:extLst>
          </p:cNvPr>
          <p:cNvSpPr txBox="1"/>
          <p:nvPr/>
        </p:nvSpPr>
        <p:spPr>
          <a:xfrm>
            <a:off x="8279940" y="3888293"/>
            <a:ext cx="1771200" cy="2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latin typeface="Bahnschrift" panose="020B0502040204020203" pitchFamily="34" charset="0"/>
              </a:rPr>
              <a:t>ENGAGEMENT RATE</a:t>
            </a:r>
            <a:endParaRPr lang="en-IN" sz="1100" dirty="0">
              <a:latin typeface="Bahnschrift" panose="020B0502040204020203" pitchFamily="34" charset="0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F337B04D-8BDB-DF13-7B88-7D530C4EDA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110" y="259200"/>
            <a:ext cx="7026647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IN" sz="3600" spc="-10" dirty="0"/>
              <a:t>Top Leader Official Pages (7 DMA)</a:t>
            </a:r>
            <a:endParaRPr sz="3600" spc="-1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E16F65-AA32-237C-E928-07FE4F0C5F9E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28ACA-67B9-737E-B552-63A285C06E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EC9D2-52E3-5B5A-3CFD-520946A58223}"/>
              </a:ext>
            </a:extLst>
          </p:cNvPr>
          <p:cNvSpPr txBox="1"/>
          <p:nvPr/>
        </p:nvSpPr>
        <p:spPr>
          <a:xfrm>
            <a:off x="-104196" y="6444258"/>
            <a:ext cx="100527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latin typeface="Bahnschrift"/>
              </a:defRPr>
            </a:pPr>
            <a:r>
              <a:rPr sz="1400" b="1" dirty="0">
                <a:solidFill>
                  <a:srgbClr val="00B050"/>
                </a:solidFill>
              </a:rPr>
              <a:t> — </a:t>
            </a:r>
            <a:r>
              <a:rPr lang="en-IN" sz="1200" dirty="0"/>
              <a:t>Mamata Banerjee</a:t>
            </a:r>
            <a:r>
              <a:rPr sz="1400" b="1" dirty="0"/>
              <a:t> </a:t>
            </a:r>
            <a:r>
              <a:rPr sz="1400" b="1" dirty="0">
                <a:solidFill>
                  <a:srgbClr val="00FF00"/>
                </a:solidFill>
              </a:rPr>
              <a:t>—</a:t>
            </a:r>
            <a:r>
              <a:rPr sz="1400" b="1" dirty="0"/>
              <a:t> </a:t>
            </a:r>
            <a:r>
              <a:rPr lang="en-IN" sz="1200" dirty="0"/>
              <a:t>Abhishek Banerjee</a:t>
            </a:r>
            <a:r>
              <a:rPr sz="1400" b="1" dirty="0"/>
              <a:t> </a:t>
            </a:r>
            <a:r>
              <a:rPr sz="1400" b="1" dirty="0">
                <a:solidFill>
                  <a:schemeClr val="accent6"/>
                </a:solidFill>
              </a:rPr>
              <a:t>—</a:t>
            </a:r>
            <a:r>
              <a:rPr sz="1400" b="1" dirty="0"/>
              <a:t> </a:t>
            </a:r>
            <a:r>
              <a:rPr lang="en-IN" sz="1200" dirty="0"/>
              <a:t>Suvendu Adhikari</a:t>
            </a:r>
            <a:r>
              <a:rPr sz="1200" dirty="0"/>
              <a:t> </a:t>
            </a:r>
            <a:r>
              <a:rPr sz="1400" b="1" dirty="0">
                <a:solidFill>
                  <a:srgbClr val="0000FF"/>
                </a:solidFill>
              </a:rPr>
              <a:t>—</a:t>
            </a:r>
            <a:r>
              <a:rPr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sz="1200" dirty="0"/>
              <a:t>Dilip Ghosh</a:t>
            </a:r>
            <a:r>
              <a:rPr sz="1200" dirty="0"/>
              <a:t> </a:t>
            </a:r>
            <a:r>
              <a:rPr lang="en-IN" sz="1400" b="1" dirty="0">
                <a:solidFill>
                  <a:srgbClr val="87CEEB"/>
                </a:solidFill>
              </a:rPr>
              <a:t>—</a:t>
            </a:r>
            <a:r>
              <a:rPr lang="en-IN" sz="1200" dirty="0"/>
              <a:t> </a:t>
            </a:r>
            <a:r>
              <a:rPr lang="en-IN" sz="1200" dirty="0" err="1"/>
              <a:t>Adhir</a:t>
            </a:r>
            <a:r>
              <a:rPr lang="en-IN" sz="1200" dirty="0"/>
              <a:t> Ranjan Chowdhury </a:t>
            </a:r>
            <a:r>
              <a:rPr lang="en-IN" sz="1400" b="1" dirty="0">
                <a:solidFill>
                  <a:srgbClr val="008080"/>
                </a:solidFill>
              </a:rPr>
              <a:t>—</a:t>
            </a:r>
            <a:r>
              <a:rPr lang="en-IN" sz="1200" dirty="0">
                <a:solidFill>
                  <a:srgbClr val="9C0687"/>
                </a:solidFill>
              </a:rPr>
              <a:t> </a:t>
            </a:r>
            <a:r>
              <a:rPr lang="en-IN" sz="1200" dirty="0"/>
              <a:t>Md. Salim</a:t>
            </a:r>
            <a:r>
              <a:rPr lang="en-IN" sz="1400" b="1" dirty="0"/>
              <a:t> </a:t>
            </a:r>
            <a:r>
              <a:rPr lang="en-IN" sz="1400" b="1" dirty="0">
                <a:solidFill>
                  <a:srgbClr val="FF0000"/>
                </a:solidFill>
              </a:rPr>
              <a:t>— </a:t>
            </a:r>
            <a:r>
              <a:rPr lang="en-IN" sz="1200" dirty="0"/>
              <a:t>Sujan Chakraborty</a:t>
            </a:r>
            <a:endParaRPr sz="1200" dirty="0"/>
          </a:p>
        </p:txBody>
      </p:sp>
      <p:graphicFrame>
        <p:nvGraphicFramePr>
          <p:cNvPr id="22" name="Chart 21"/>
          <p:cNvGraphicFramePr>
            <a:graphicFrameLocks noGrp="1"/>
          </p:cNvGraphicFramePr>
          <p:nvPr/>
        </p:nvGraphicFramePr>
        <p:xfrm>
          <a:off x="6318504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/>
          <p:cNvGraphicFramePr>
            <a:graphicFrameLocks noGrp="1"/>
          </p:cNvGraphicFramePr>
          <p:nvPr/>
        </p:nvGraphicFramePr>
        <p:xfrm>
          <a:off x="6318504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Chart 23"/>
          <p:cNvGraphicFramePr>
            <a:graphicFrameLocks noGrp="1"/>
          </p:cNvGraphicFramePr>
          <p:nvPr/>
        </p:nvGraphicFramePr>
        <p:xfrm>
          <a:off x="137160" y="1353312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5" name="Chart 24"/>
          <p:cNvGraphicFramePr>
            <a:graphicFrameLocks noGrp="1"/>
          </p:cNvGraphicFramePr>
          <p:nvPr/>
        </p:nvGraphicFramePr>
        <p:xfrm>
          <a:off x="137160" y="4114800"/>
          <a:ext cx="5687568" cy="224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639561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054227"/>
            <a:ext cx="12223526" cy="2800767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Section 2.3: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All Leaders Weekly Comparative Analysis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6AC4A-7315-6604-1A03-08BD5DE822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36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84061B18-059B-DD4A-F638-0F8F25C7CC46}"/>
              </a:ext>
            </a:extLst>
          </p:cNvPr>
          <p:cNvSpPr txBox="1">
            <a:spLocks/>
          </p:cNvSpPr>
          <p:nvPr/>
        </p:nvSpPr>
        <p:spPr>
          <a:xfrm>
            <a:off x="978100" y="257213"/>
            <a:ext cx="9320931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Bahnschrift"/>
                <a:ea typeface="+mj-ea"/>
                <a:cs typeface="Bahnschrift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chemeClr val="tx1"/>
                </a:solidFill>
              </a:rPr>
              <a:t>Top leaders Most Engaging Post (Last 7 Days)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164FD-D0C4-1914-E50F-678A9C63F578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862E8-2680-343B-5E12-B51A77F9EF45}"/>
              </a:ext>
            </a:extLst>
          </p:cNvPr>
          <p:cNvSpPr txBox="1"/>
          <p:nvPr/>
        </p:nvSpPr>
        <p:spPr>
          <a:xfrm>
            <a:off x="849765" y="1197589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Mamata Banerjee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64D1CC-C3DC-D7A0-597B-0ACC2CB10B8C}"/>
              </a:ext>
            </a:extLst>
          </p:cNvPr>
          <p:cNvSpPr txBox="1"/>
          <p:nvPr/>
        </p:nvSpPr>
        <p:spPr>
          <a:xfrm>
            <a:off x="4145603" y="1195200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Suvendu Adhikari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0BB35-A86A-D4F3-91BF-3831AF9F2482}"/>
              </a:ext>
            </a:extLst>
          </p:cNvPr>
          <p:cNvSpPr txBox="1"/>
          <p:nvPr/>
        </p:nvSpPr>
        <p:spPr>
          <a:xfrm>
            <a:off x="6922178" y="1195200"/>
            <a:ext cx="2177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>
                <a:latin typeface="Bahnschrift" panose="020B0502040204020203" pitchFamily="34" charset="0"/>
              </a:rPr>
              <a:t>Adhir</a:t>
            </a:r>
            <a:r>
              <a:rPr lang="en-IN" sz="1400" dirty="0">
                <a:latin typeface="Bahnschrift" panose="020B0502040204020203" pitchFamily="34" charset="0"/>
              </a:rPr>
              <a:t> Ranjan Chowdhury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018008-7B2B-4C28-8626-89A5B317FF58}"/>
              </a:ext>
            </a:extLst>
          </p:cNvPr>
          <p:cNvSpPr txBox="1"/>
          <p:nvPr/>
        </p:nvSpPr>
        <p:spPr>
          <a:xfrm>
            <a:off x="9859600" y="1195199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Sujan Chakraborty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0B6BA-A0A0-2B2F-FE5D-3AF832D8FE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C9AFD01-E6B2-D355-7ABC-F8FBBD16F9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49220" y="3011246"/>
            <a:ext cx="7893558" cy="757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7790C-7F5C-DC07-FA9A-559A8A73BC87}"/>
              </a:ext>
            </a:extLst>
          </p:cNvPr>
          <p:cNvSpPr txBox="1"/>
          <p:nvPr/>
        </p:nvSpPr>
        <p:spPr>
          <a:xfrm>
            <a:off x="166157" y="4104449"/>
            <a:ext cx="301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900" b="1" dirty="0">
                <a:latin typeface="Bahnschrift" panose="020B0502040204020203" pitchFamily="34" charset="0"/>
              </a:rPr>
              <a:t>Video:</a:t>
            </a:r>
            <a:r>
              <a:rPr lang="en-IN" sz="900" dirty="0">
                <a:latin typeface="Bahnschrift" panose="020B0502040204020203" pitchFamily="34" charset="0"/>
              </a:rPr>
              <a:t> </a:t>
            </a:r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Inauguration of </a:t>
            </a:r>
            <a:r>
              <a:rPr lang="en-GB" sz="900" b="0" i="0" dirty="0" err="1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Singhi</a:t>
            </a:r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 Park </a:t>
            </a:r>
            <a:r>
              <a:rPr lang="en-GB" sz="900" b="0" i="0" dirty="0" err="1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Sarbojanin</a:t>
            </a:r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 Durga </a:t>
            </a:r>
            <a:r>
              <a:rPr lang="en-GB" sz="900" b="0" i="0" dirty="0" err="1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Pujo</a:t>
            </a:r>
            <a:endParaRPr lang="en-US" sz="900" dirty="0"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6DF58-BC83-E57D-D614-D5CE6ACCDB9A}"/>
              </a:ext>
            </a:extLst>
          </p:cNvPr>
          <p:cNvSpPr txBox="1"/>
          <p:nvPr/>
        </p:nvSpPr>
        <p:spPr>
          <a:xfrm>
            <a:off x="467695" y="5389804"/>
            <a:ext cx="20938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1,01,023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Reactions: 94,126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4,222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Shares: 2,675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B4BD4-F03B-BC27-3F3F-178869976BC0}"/>
              </a:ext>
            </a:extLst>
          </p:cNvPr>
          <p:cNvSpPr txBox="1"/>
          <p:nvPr/>
        </p:nvSpPr>
        <p:spPr>
          <a:xfrm>
            <a:off x="3280701" y="4101503"/>
            <a:ext cx="283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Live Video: </a:t>
            </a:r>
            <a:r>
              <a:rPr lang="en-GB" sz="900" dirty="0">
                <a:latin typeface="Bahnschrift" panose="020B0502040204020203" pitchFamily="34" charset="0"/>
              </a:rPr>
              <a:t>Inauguration of Shree </a:t>
            </a:r>
            <a:r>
              <a:rPr lang="en-GB" sz="900" dirty="0" err="1">
                <a:latin typeface="Bahnschrift" panose="020B0502040204020203" pitchFamily="34" charset="0"/>
              </a:rPr>
              <a:t>Shree</a:t>
            </a:r>
            <a:r>
              <a:rPr lang="en-GB" sz="900" dirty="0">
                <a:latin typeface="Bahnschrift" panose="020B0502040204020203" pitchFamily="34" charset="0"/>
              </a:rPr>
              <a:t> Durga Puja at Santosh Mitra Square in Kolkata.</a:t>
            </a:r>
            <a:endParaRPr lang="en-IN" sz="900" dirty="0">
              <a:latin typeface="Bahnschrif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36A07-984A-E250-B5F6-252E4614BC8A}"/>
              </a:ext>
            </a:extLst>
          </p:cNvPr>
          <p:cNvSpPr txBox="1"/>
          <p:nvPr/>
        </p:nvSpPr>
        <p:spPr>
          <a:xfrm>
            <a:off x="3785112" y="5359824"/>
            <a:ext cx="19447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19,891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Reactions: 17,706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1,298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Shares: 887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6112AD-83D6-3A0F-B5A9-4DCE1EA25A0A}"/>
              </a:ext>
            </a:extLst>
          </p:cNvPr>
          <p:cNvSpPr txBox="1"/>
          <p:nvPr/>
        </p:nvSpPr>
        <p:spPr>
          <a:xfrm>
            <a:off x="3349600" y="6341005"/>
            <a:ext cx="268933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  <a:hlinkClick r:id="rId3"/>
              </a:rPr>
              <a:t>Read more in FB</a:t>
            </a:r>
            <a:r>
              <a:rPr lang="en-IN" sz="100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EFC820-3DC1-86DA-5386-E9C6AA823E61}"/>
              </a:ext>
            </a:extLst>
          </p:cNvPr>
          <p:cNvSpPr txBox="1"/>
          <p:nvPr/>
        </p:nvSpPr>
        <p:spPr>
          <a:xfrm>
            <a:off x="6540626" y="4143645"/>
            <a:ext cx="2736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900" b="1" dirty="0">
                <a:latin typeface="Bahnschrift" panose="020B0502040204020203" pitchFamily="34" charset="0"/>
              </a:rPr>
              <a:t>Photo</a:t>
            </a:r>
            <a:r>
              <a:rPr lang="en-IN" sz="900" dirty="0">
                <a:latin typeface="Bahnschrift" panose="020B0502040204020203" pitchFamily="34" charset="0"/>
              </a:rPr>
              <a:t>: </a:t>
            </a:r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The best way to find yourself is to lose yourself in the service of others.</a:t>
            </a:r>
          </a:p>
          <a:p>
            <a:pPr algn="l"/>
            <a:r>
              <a:rPr lang="en-GB" sz="900" b="0" i="0" dirty="0">
                <a:solidFill>
                  <a:srgbClr val="050505"/>
                </a:solidFill>
                <a:effectLst/>
                <a:latin typeface="Bahnschrift" panose="020B0502040204020203" pitchFamily="34" charset="0"/>
              </a:rPr>
              <a:t>— Mahatma Gandhi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7D1730-164F-4D2F-AC5E-9B3823C5860C}"/>
              </a:ext>
            </a:extLst>
          </p:cNvPr>
          <p:cNvSpPr txBox="1"/>
          <p:nvPr/>
        </p:nvSpPr>
        <p:spPr>
          <a:xfrm>
            <a:off x="6937633" y="5344834"/>
            <a:ext cx="16834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411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Reactions: 362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Comments:21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Shares: 28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4CF36B-F2C5-A665-5E03-E459F93933BF}"/>
              </a:ext>
            </a:extLst>
          </p:cNvPr>
          <p:cNvSpPr txBox="1"/>
          <p:nvPr/>
        </p:nvSpPr>
        <p:spPr>
          <a:xfrm>
            <a:off x="6513049" y="6346198"/>
            <a:ext cx="268933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  <a:hlinkClick r:id="rId4"/>
              </a:rPr>
              <a:t>Read more in FB</a:t>
            </a:r>
            <a:r>
              <a:rPr lang="en-IN" sz="100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3B7A1B-C800-3827-95D1-3F669B3E29F1}"/>
              </a:ext>
            </a:extLst>
          </p:cNvPr>
          <p:cNvSpPr txBox="1"/>
          <p:nvPr/>
        </p:nvSpPr>
        <p:spPr>
          <a:xfrm>
            <a:off x="9776020" y="5307068"/>
            <a:ext cx="175400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663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Reactions: 571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35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Shares: 57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136C21-B4C3-7113-A2F0-FBF38CE79316}"/>
              </a:ext>
            </a:extLst>
          </p:cNvPr>
          <p:cNvSpPr txBox="1"/>
          <p:nvPr/>
        </p:nvSpPr>
        <p:spPr>
          <a:xfrm>
            <a:off x="9601788" y="6335146"/>
            <a:ext cx="221463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  <a:hlinkClick r:id="rId5"/>
              </a:rPr>
              <a:t>Read more in FB</a:t>
            </a:r>
            <a:r>
              <a:rPr lang="en-IN" sz="100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314807-72FB-02E3-E24A-179987C2DBA2}"/>
              </a:ext>
            </a:extLst>
          </p:cNvPr>
          <p:cNvSpPr txBox="1"/>
          <p:nvPr/>
        </p:nvSpPr>
        <p:spPr>
          <a:xfrm>
            <a:off x="9419170" y="4194154"/>
            <a:ext cx="264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Photo: </a:t>
            </a:r>
            <a:r>
              <a:rPr lang="en-IN" sz="900" b="1" i="0" u="sng" dirty="0">
                <a:effectLst/>
                <a:latin typeface="Bahnschrift" panose="020B0502040204020203" pitchFamily="34" charset="0"/>
                <a:hlinkClick r:id="rId6"/>
              </a:rPr>
              <a:t>#AmarGhorRGKar</a:t>
            </a:r>
            <a:endParaRPr lang="en-IN" sz="900" dirty="0">
              <a:latin typeface="Bahnschrif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74DA0D-8638-5C6C-AE5A-23D686BE0792}"/>
              </a:ext>
            </a:extLst>
          </p:cNvPr>
          <p:cNvSpPr txBox="1"/>
          <p:nvPr/>
        </p:nvSpPr>
        <p:spPr>
          <a:xfrm>
            <a:off x="140261" y="6345178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  <a:hlinkClick r:id="rId7"/>
              </a:rPr>
              <a:t>Read more in FB</a:t>
            </a:r>
            <a:r>
              <a:rPr lang="en-IN" sz="1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C07EE9-9C0F-C98A-05C3-8A88F0EAE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21" y="1538653"/>
            <a:ext cx="3132000" cy="17874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73E3DE-17DC-B6C5-D5A9-A1ABEC68B8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8541" y="1537791"/>
            <a:ext cx="3132000" cy="1793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0954A4-041C-EAE8-2EF7-E25A687922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1894" y="1549350"/>
            <a:ext cx="2449353" cy="24597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72828D-8692-4001-8FF4-1DAB15421B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2375" y="1551730"/>
            <a:ext cx="2448000" cy="24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69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AC7F28-239D-2695-89D2-733D1D886E5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8C89BC2E-6660-9EE5-C53C-F54EDA8A83AE}"/>
              </a:ext>
            </a:extLst>
          </p:cNvPr>
          <p:cNvSpPr txBox="1">
            <a:spLocks/>
          </p:cNvSpPr>
          <p:nvPr/>
        </p:nvSpPr>
        <p:spPr>
          <a:xfrm>
            <a:off x="978100" y="257213"/>
            <a:ext cx="9320931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Bahnschrift"/>
                <a:ea typeface="+mj-ea"/>
                <a:cs typeface="Bahnschrift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chemeClr val="tx1"/>
                </a:solidFill>
              </a:rPr>
              <a:t>Top leaders Most Engaging Post (Last 7 Days)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70E5D0-C3F9-A9A0-8D01-EBCADAC7DF50}"/>
              </a:ext>
            </a:extLst>
          </p:cNvPr>
          <p:cNvSpPr txBox="1"/>
          <p:nvPr/>
        </p:nvSpPr>
        <p:spPr>
          <a:xfrm>
            <a:off x="874875" y="121699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Mamata Banerjee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60635-6FAA-4DDC-5BEA-5F2177C38059}"/>
              </a:ext>
            </a:extLst>
          </p:cNvPr>
          <p:cNvSpPr txBox="1"/>
          <p:nvPr/>
        </p:nvSpPr>
        <p:spPr>
          <a:xfrm>
            <a:off x="3879417" y="1216989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Suvendu Adhikari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6DCE9E-DB41-CE50-F355-455AE992F46C}"/>
              </a:ext>
            </a:extLst>
          </p:cNvPr>
          <p:cNvSpPr txBox="1"/>
          <p:nvPr/>
        </p:nvSpPr>
        <p:spPr>
          <a:xfrm>
            <a:off x="6466217" y="1209030"/>
            <a:ext cx="2177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>
                <a:latin typeface="Bahnschrift" panose="020B0502040204020203" pitchFamily="34" charset="0"/>
              </a:rPr>
              <a:t>Adhir</a:t>
            </a:r>
            <a:r>
              <a:rPr lang="en-IN" sz="1400" dirty="0">
                <a:latin typeface="Bahnschrift" panose="020B0502040204020203" pitchFamily="34" charset="0"/>
              </a:rPr>
              <a:t> Ranjan Chowdhury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25A91-D414-DA6C-B46D-21A7EFC55869}"/>
              </a:ext>
            </a:extLst>
          </p:cNvPr>
          <p:cNvSpPr txBox="1"/>
          <p:nvPr/>
        </p:nvSpPr>
        <p:spPr>
          <a:xfrm>
            <a:off x="9840841" y="1209030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Sujan Chakraborty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201D0-D8AE-6F52-C952-2ECAFBBB6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53C6E-B937-F4AA-3922-28B4D0F7DBFD}"/>
              </a:ext>
            </a:extLst>
          </p:cNvPr>
          <p:cNvSpPr txBox="1"/>
          <p:nvPr/>
        </p:nvSpPr>
        <p:spPr>
          <a:xfrm>
            <a:off x="612098" y="5153478"/>
            <a:ext cx="187904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5,178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3,416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Retweets: 1,295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Replies: 467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F68BA-E3B1-4F8E-E925-865ECB8A5361}"/>
              </a:ext>
            </a:extLst>
          </p:cNvPr>
          <p:cNvSpPr txBox="1"/>
          <p:nvPr/>
        </p:nvSpPr>
        <p:spPr>
          <a:xfrm>
            <a:off x="295140" y="6342677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  <a:hlinkClick r:id="rId3"/>
              </a:rPr>
              <a:t>Read more in X</a:t>
            </a:r>
            <a:r>
              <a:rPr lang="en-IN" sz="1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83A3AF-4EF1-56EE-5396-1D5A85056627}"/>
              </a:ext>
            </a:extLst>
          </p:cNvPr>
          <p:cNvSpPr txBox="1"/>
          <p:nvPr/>
        </p:nvSpPr>
        <p:spPr>
          <a:xfrm>
            <a:off x="3860664" y="5139383"/>
            <a:ext cx="19848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12,875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8,617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Retweets: 3,759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Replies: 499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8A333-8FE4-564A-51CC-4BB6C89DBF2A}"/>
              </a:ext>
            </a:extLst>
          </p:cNvPr>
          <p:cNvSpPr txBox="1"/>
          <p:nvPr/>
        </p:nvSpPr>
        <p:spPr>
          <a:xfrm>
            <a:off x="3463496" y="6333614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4"/>
              </a:rPr>
              <a:t>Read more in X</a:t>
            </a:r>
            <a:r>
              <a:rPr lang="en-IN" sz="1000" dirty="0">
                <a:latin typeface="Bahnschrift" panose="020B0502040204020203" pitchFamily="34" charset="0"/>
              </a:rPr>
              <a:t>  </a:t>
            </a:r>
            <a:endParaRPr lang="en-IN" sz="1000" b="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778CB4-EC04-E702-5133-CE69C1E53779}"/>
              </a:ext>
            </a:extLst>
          </p:cNvPr>
          <p:cNvSpPr txBox="1"/>
          <p:nvPr/>
        </p:nvSpPr>
        <p:spPr>
          <a:xfrm>
            <a:off x="9930847" y="5132868"/>
            <a:ext cx="175881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606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333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Retweets: 73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Replies: 200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20943D-CAD3-7B6D-2D28-A28EE7912A68}"/>
              </a:ext>
            </a:extLst>
          </p:cNvPr>
          <p:cNvSpPr txBox="1"/>
          <p:nvPr/>
        </p:nvSpPr>
        <p:spPr>
          <a:xfrm>
            <a:off x="9453469" y="6327099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5"/>
              </a:rPr>
              <a:t>Read more in X</a:t>
            </a:r>
            <a:r>
              <a:rPr lang="en-IN" sz="1000" dirty="0">
                <a:latin typeface="Bahnschrift" panose="020B0502040204020203" pitchFamily="34" charset="0"/>
              </a:rPr>
              <a:t>  </a:t>
            </a:r>
            <a:endParaRPr lang="en-IN" sz="1000" b="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D23B1-BE01-F905-A8B5-DB448951E203}"/>
              </a:ext>
            </a:extLst>
          </p:cNvPr>
          <p:cNvSpPr txBox="1"/>
          <p:nvPr/>
        </p:nvSpPr>
        <p:spPr>
          <a:xfrm>
            <a:off x="6599581" y="6327099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6"/>
              </a:rPr>
              <a:t>Read more in X</a:t>
            </a:r>
            <a:r>
              <a:rPr lang="en-IN" sz="1000" dirty="0">
                <a:latin typeface="Bahnschrift" panose="020B0502040204020203" pitchFamily="34" charset="0"/>
              </a:rPr>
              <a:t>  </a:t>
            </a:r>
            <a:endParaRPr lang="en-IN" sz="1000" b="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46A36-D4D7-90D8-91D6-4056248604CA}"/>
              </a:ext>
            </a:extLst>
          </p:cNvPr>
          <p:cNvSpPr txBox="1"/>
          <p:nvPr/>
        </p:nvSpPr>
        <p:spPr>
          <a:xfrm>
            <a:off x="7007134" y="5132868"/>
            <a:ext cx="16866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118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104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Retweets: 9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Replies: 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1FFC0D-0D1D-F021-9C9B-BF7F60767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365" y="1603300"/>
            <a:ext cx="3038400" cy="1343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460424-0441-7DF1-D868-E99B5457F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346" y="1572531"/>
            <a:ext cx="2710800" cy="27487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106A5A-98A0-FB07-E505-2BB3241375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1273" y="1566216"/>
            <a:ext cx="3192091" cy="11071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F3210D-0B04-A8E7-7F1C-4E4186DCE3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1254" y="1558687"/>
            <a:ext cx="2178000" cy="34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7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FB8D74-9F95-1C96-6822-298B421EC853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97CC262-3C6E-BD03-1C62-E3444104BB1A}"/>
              </a:ext>
            </a:extLst>
          </p:cNvPr>
          <p:cNvSpPr txBox="1">
            <a:spLocks/>
          </p:cNvSpPr>
          <p:nvPr/>
        </p:nvSpPr>
        <p:spPr>
          <a:xfrm>
            <a:off x="978100" y="257213"/>
            <a:ext cx="9320931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Bahnschrift"/>
                <a:ea typeface="+mj-ea"/>
                <a:cs typeface="Bahnschrift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chemeClr val="tx1"/>
                </a:solidFill>
              </a:rPr>
              <a:t>Top leaders Most Engaging Post (Last 7 Days)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3249A-BA90-22B7-D18C-E11F0B57BE7A}"/>
              </a:ext>
            </a:extLst>
          </p:cNvPr>
          <p:cNvSpPr txBox="1"/>
          <p:nvPr/>
        </p:nvSpPr>
        <p:spPr>
          <a:xfrm>
            <a:off x="849765" y="1197589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Mamata Banerjee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6A8B6-3CE9-BCBB-2800-43C78FB8F420}"/>
              </a:ext>
            </a:extLst>
          </p:cNvPr>
          <p:cNvSpPr txBox="1"/>
          <p:nvPr/>
        </p:nvSpPr>
        <p:spPr>
          <a:xfrm>
            <a:off x="3901301" y="1195200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Suvendu Adhikari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0939D-1368-2A12-28A3-909E6E673D61}"/>
              </a:ext>
            </a:extLst>
          </p:cNvPr>
          <p:cNvSpPr txBox="1"/>
          <p:nvPr/>
        </p:nvSpPr>
        <p:spPr>
          <a:xfrm>
            <a:off x="6705795" y="1195200"/>
            <a:ext cx="2177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>
                <a:latin typeface="Bahnschrift" panose="020B0502040204020203" pitchFamily="34" charset="0"/>
              </a:rPr>
              <a:t>Adhir</a:t>
            </a:r>
            <a:r>
              <a:rPr lang="en-IN" sz="1400" dirty="0">
                <a:latin typeface="Bahnschrift" panose="020B0502040204020203" pitchFamily="34" charset="0"/>
              </a:rPr>
              <a:t> Ranjan Chowdhury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8CCB0-4214-D3FB-83D7-BF68FF62CFC2}"/>
              </a:ext>
            </a:extLst>
          </p:cNvPr>
          <p:cNvSpPr txBox="1"/>
          <p:nvPr/>
        </p:nvSpPr>
        <p:spPr>
          <a:xfrm>
            <a:off x="9921945" y="1195199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Sujan Chakraborty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1B3FE-A64C-DFA4-3635-2E4C13764E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0C402-06DA-2EBF-3E7C-6E60F4A693D5}"/>
              </a:ext>
            </a:extLst>
          </p:cNvPr>
          <p:cNvSpPr txBox="1"/>
          <p:nvPr/>
        </p:nvSpPr>
        <p:spPr>
          <a:xfrm>
            <a:off x="7434359" y="2120768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F0000"/>
                </a:solidFill>
                <a:latin typeface="Bahnschrift" panose="020B0502040204020203" pitchFamily="34" charset="0"/>
              </a:rPr>
              <a:t>No Post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6E553-B8E4-5A56-8C4A-0F8D91C499FB}"/>
              </a:ext>
            </a:extLst>
          </p:cNvPr>
          <p:cNvSpPr txBox="1"/>
          <p:nvPr/>
        </p:nvSpPr>
        <p:spPr>
          <a:xfrm>
            <a:off x="3816609" y="5193306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1,969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1,938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895C5-BB4F-B8B9-2301-4B5735ABAD33}"/>
              </a:ext>
            </a:extLst>
          </p:cNvPr>
          <p:cNvSpPr txBox="1"/>
          <p:nvPr/>
        </p:nvSpPr>
        <p:spPr>
          <a:xfrm>
            <a:off x="9936238" y="5193306"/>
            <a:ext cx="1757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265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262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82E43-9E11-9E05-D292-3C7659B40435}"/>
              </a:ext>
            </a:extLst>
          </p:cNvPr>
          <p:cNvSpPr txBox="1"/>
          <p:nvPr/>
        </p:nvSpPr>
        <p:spPr>
          <a:xfrm>
            <a:off x="548691" y="5193306"/>
            <a:ext cx="1919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7,288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7,288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93F4B-D662-5014-20F4-C652A9AA2F12}"/>
              </a:ext>
            </a:extLst>
          </p:cNvPr>
          <p:cNvSpPr txBox="1"/>
          <p:nvPr/>
        </p:nvSpPr>
        <p:spPr>
          <a:xfrm>
            <a:off x="167697" y="3579726"/>
            <a:ext cx="28948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Reel: 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Today, on Prathama, I had the pleasure of inaugurating some of Kolkata's most iconic Durga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Pujos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– Tala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Prattoy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, 25 Pally, 74 Pally, Alipore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Sarbojanin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Kolahal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, Behala Nutan Dal,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Barisha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Club,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Ajeya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Sanghati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, 41 Pally,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Bosepukur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Talbagan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Sitala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Mandir, Ballygunge 21 Pally, Adi Ballygunge Club, </a:t>
            </a:r>
            <a:r>
              <a:rPr lang="en-IN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Gariahat</a:t>
            </a:r>
            <a:r>
              <a:rPr lang="en-IN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Hindustan Club, and Kalighat Milan Sangha.</a:t>
            </a:r>
            <a:endParaRPr lang="en-IN" b="1" dirty="0">
              <a:latin typeface="Bahnschrift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21299B-D81C-18E8-8F72-0FDA65543DA6}"/>
              </a:ext>
            </a:extLst>
          </p:cNvPr>
          <p:cNvSpPr txBox="1"/>
          <p:nvPr/>
        </p:nvSpPr>
        <p:spPr>
          <a:xfrm>
            <a:off x="9421065" y="3575160"/>
            <a:ext cx="24213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Reel:</a:t>
            </a:r>
            <a:r>
              <a:rPr lang="en-IN" sz="900" dirty="0">
                <a:latin typeface="Bahnschrift" panose="020B0502040204020203" pitchFamily="34" charset="0"/>
              </a:rPr>
              <a:t> 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It is not equal to impose junior doctors, nurses, employees in charge of the government's misery.</a:t>
            </a:r>
            <a:endParaRPr lang="en-IN" sz="900" dirty="0">
              <a:latin typeface="Bahnschrif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2E8B95-78BA-B6F3-C897-8C00868D5C14}"/>
              </a:ext>
            </a:extLst>
          </p:cNvPr>
          <p:cNvSpPr txBox="1"/>
          <p:nvPr/>
        </p:nvSpPr>
        <p:spPr>
          <a:xfrm>
            <a:off x="175220" y="6127091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  <a:hlinkClick r:id="rId3"/>
              </a:rPr>
              <a:t>Read more in Insta</a:t>
            </a:r>
            <a:r>
              <a:rPr lang="en-IN" sz="1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1E852E-B2A2-2261-FD97-2C86A8BC3B77}"/>
              </a:ext>
            </a:extLst>
          </p:cNvPr>
          <p:cNvSpPr txBox="1"/>
          <p:nvPr/>
        </p:nvSpPr>
        <p:spPr>
          <a:xfrm>
            <a:off x="3448506" y="6125714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  <a:hlinkClick r:id="rId4"/>
              </a:rPr>
              <a:t>Read more in Insta</a:t>
            </a:r>
            <a:r>
              <a:rPr lang="en-IN" sz="1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780795-363F-B474-10DB-6D24AC745669}"/>
              </a:ext>
            </a:extLst>
          </p:cNvPr>
          <p:cNvSpPr txBox="1"/>
          <p:nvPr/>
        </p:nvSpPr>
        <p:spPr>
          <a:xfrm>
            <a:off x="9447947" y="6126126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dirty="0">
                <a:latin typeface="Bahnschrift" panose="020B0502040204020203" pitchFamily="34" charset="0"/>
                <a:hlinkClick r:id="rId5"/>
              </a:rPr>
              <a:t>Read more in Insta</a:t>
            </a:r>
            <a:r>
              <a:rPr lang="en-IN" sz="1000" dirty="0">
                <a:latin typeface="Bahnschrift" panose="020B0502040204020203" pitchFamily="34" charset="0"/>
              </a:rPr>
              <a:t>  </a:t>
            </a:r>
            <a:endParaRPr lang="en-IN" sz="1000" b="0" i="0" u="none" strike="noStrike" dirty="0">
              <a:solidFill>
                <a:srgbClr val="000000"/>
              </a:solidFill>
              <a:effectLst/>
              <a:highlight>
                <a:srgbClr val="92D050"/>
              </a:highlight>
              <a:latin typeface="Bahnschrif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7A206E-281D-0C18-C606-00BCA654B93E}"/>
              </a:ext>
            </a:extLst>
          </p:cNvPr>
          <p:cNvSpPr txBox="1"/>
          <p:nvPr/>
        </p:nvSpPr>
        <p:spPr>
          <a:xfrm>
            <a:off x="3487359" y="3581310"/>
            <a:ext cx="28948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Reel: 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Recently, eight fishermen died after troller drowned in the middle of the sea while fishing in the Bay of Bengal. Today met the bereaved families of fishermen in Kailash Nagar, </a:t>
            </a:r>
            <a:r>
              <a:rPr lang="en-GB" sz="900" b="0" i="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Kakdeep</a:t>
            </a:r>
            <a:r>
              <a:rPr lang="en-GB" sz="900" b="0" i="0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and talked to them. I assured that I will be with every family by handing over financial aid and some necessary items from BJP.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607A8-7BCF-32C9-0155-91E503F93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24" y="1543299"/>
            <a:ext cx="2851200" cy="16284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DFB78F-12BF-1F6C-34A6-E982C1A6D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2554" y="1543299"/>
            <a:ext cx="2851200" cy="16134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FE949B-843A-2B9D-0BF2-9EA696BB5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8783" y="1542337"/>
            <a:ext cx="2851200" cy="16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78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B64144-392B-AA90-D736-DF8C50E2E655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2FAE4BB-05F0-8FD1-2556-8D246A9D4F3A}"/>
              </a:ext>
            </a:extLst>
          </p:cNvPr>
          <p:cNvSpPr txBox="1">
            <a:spLocks/>
          </p:cNvSpPr>
          <p:nvPr/>
        </p:nvSpPr>
        <p:spPr>
          <a:xfrm>
            <a:off x="978100" y="257213"/>
            <a:ext cx="9320931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Bahnschrift"/>
                <a:ea typeface="+mj-ea"/>
                <a:cs typeface="Bahnschrift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chemeClr val="tx1"/>
                </a:solidFill>
              </a:rPr>
              <a:t>Top leaders Most Engaging Post (Last 7 Days)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F710-43D6-37E8-69FD-98532C72A7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4B818-B997-3AAF-8D93-F4C9D3944076}"/>
              </a:ext>
            </a:extLst>
          </p:cNvPr>
          <p:cNvSpPr txBox="1"/>
          <p:nvPr/>
        </p:nvSpPr>
        <p:spPr>
          <a:xfrm>
            <a:off x="3836352" y="5305603"/>
            <a:ext cx="18806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Bahnschrift" panose="020B0502040204020203" pitchFamily="34" charset="0"/>
              </a:rPr>
              <a:t>Engagement: 3,149</a:t>
            </a:r>
            <a:endParaRPr lang="en-IN" sz="1600" dirty="0">
              <a:latin typeface="Bahnschrift" panose="020B0502040204020203" pitchFamily="34" charset="0"/>
            </a:endParaRP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Likes: 3,113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Comments: 36</a:t>
            </a:r>
          </a:p>
          <a:p>
            <a:pPr algn="ctr"/>
            <a:r>
              <a:rPr lang="en-IN" sz="1200" dirty="0">
                <a:latin typeface="Bahnschrift" panose="020B0502040204020203" pitchFamily="34" charset="0"/>
              </a:rPr>
              <a:t>Views: 77,881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4AF5E0-9B0F-3620-FB7F-6B7A94C8206C}"/>
              </a:ext>
            </a:extLst>
          </p:cNvPr>
          <p:cNvSpPr txBox="1"/>
          <p:nvPr/>
        </p:nvSpPr>
        <p:spPr>
          <a:xfrm>
            <a:off x="7503028" y="2003131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latin typeface="Bahnschrift" panose="020B0502040204020203" pitchFamily="34" charset="0"/>
              </a:rPr>
              <a:t>No Account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A49257-F844-AB7D-7807-6CB158C64383}"/>
              </a:ext>
            </a:extLst>
          </p:cNvPr>
          <p:cNvSpPr txBox="1"/>
          <p:nvPr/>
        </p:nvSpPr>
        <p:spPr>
          <a:xfrm>
            <a:off x="3463496" y="6430016"/>
            <a:ext cx="268933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  <a:hlinkClick r:id="rId3"/>
              </a:rPr>
              <a:t>Read more in YouTube</a:t>
            </a:r>
            <a:r>
              <a:rPr lang="en-IN" sz="1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A5F6A6-9A48-F99B-7F5E-63A891819806}"/>
              </a:ext>
            </a:extLst>
          </p:cNvPr>
          <p:cNvSpPr txBox="1"/>
          <p:nvPr/>
        </p:nvSpPr>
        <p:spPr>
          <a:xfrm>
            <a:off x="912108" y="1197589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Mamata Banerjee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B1634-7914-2B74-EBC0-4804B091629F}"/>
              </a:ext>
            </a:extLst>
          </p:cNvPr>
          <p:cNvSpPr txBox="1"/>
          <p:nvPr/>
        </p:nvSpPr>
        <p:spPr>
          <a:xfrm>
            <a:off x="3805913" y="1195200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Suvendu Adhikari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6F767A-F025-13EA-DE16-D573D3941424}"/>
              </a:ext>
            </a:extLst>
          </p:cNvPr>
          <p:cNvSpPr txBox="1"/>
          <p:nvPr/>
        </p:nvSpPr>
        <p:spPr>
          <a:xfrm>
            <a:off x="7003666" y="1195200"/>
            <a:ext cx="2177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>
                <a:latin typeface="Bahnschrift" panose="020B0502040204020203" pitchFamily="34" charset="0"/>
              </a:rPr>
              <a:t>Adhir</a:t>
            </a:r>
            <a:r>
              <a:rPr lang="en-IN" sz="1400" dirty="0">
                <a:latin typeface="Bahnschrift" panose="020B0502040204020203" pitchFamily="34" charset="0"/>
              </a:rPr>
              <a:t> Ranjan Chowdhury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72B6C-D0A8-B380-491B-649970C699DD}"/>
              </a:ext>
            </a:extLst>
          </p:cNvPr>
          <p:cNvSpPr txBox="1"/>
          <p:nvPr/>
        </p:nvSpPr>
        <p:spPr>
          <a:xfrm>
            <a:off x="9859600" y="1195199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Sujan Chakraborty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0C755F-1839-639D-840F-DA9275CA8D14}"/>
              </a:ext>
            </a:extLst>
          </p:cNvPr>
          <p:cNvSpPr txBox="1"/>
          <p:nvPr/>
        </p:nvSpPr>
        <p:spPr>
          <a:xfrm>
            <a:off x="10246233" y="2003132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latin typeface="Bahnschrift" panose="020B0502040204020203" pitchFamily="34" charset="0"/>
              </a:rPr>
              <a:t>No Account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52501-D66E-8319-5E7E-40AFC912A8D0}"/>
              </a:ext>
            </a:extLst>
          </p:cNvPr>
          <p:cNvSpPr txBox="1"/>
          <p:nvPr/>
        </p:nvSpPr>
        <p:spPr>
          <a:xfrm>
            <a:off x="1158169" y="2001566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latin typeface="Bahnschrift" panose="020B0502040204020203" pitchFamily="34" charset="0"/>
              </a:rPr>
              <a:t>No Post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0FF2A-AB08-95D3-4E9F-887A5C1ECB3C}"/>
              </a:ext>
            </a:extLst>
          </p:cNvPr>
          <p:cNvSpPr txBox="1"/>
          <p:nvPr/>
        </p:nvSpPr>
        <p:spPr>
          <a:xfrm>
            <a:off x="3637477" y="4170561"/>
            <a:ext cx="22252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b="1" dirty="0">
                <a:latin typeface="Bahnschrift" panose="020B0502040204020203" pitchFamily="34" charset="0"/>
              </a:rPr>
              <a:t>Title: </a:t>
            </a:r>
            <a:r>
              <a:rPr lang="en-GB" sz="900" dirty="0">
                <a:latin typeface="Bahnschrift" panose="020B0502040204020203" pitchFamily="34" charset="0"/>
              </a:rPr>
              <a:t>"Multiple forms in the same body."</a:t>
            </a:r>
            <a:endParaRPr lang="en-IN" sz="1000" dirty="0">
              <a:latin typeface="Bahnschrif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E9D89D-32EE-FF51-9230-E9F389A1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210" y="1661248"/>
            <a:ext cx="3276000" cy="192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62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Facebook (All Leaders)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5EBD2-205D-674F-3CCE-F6893F9FD2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30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A06D95-731F-1B5F-6F4E-849C0A226B8C}"/>
              </a:ext>
            </a:extLst>
          </p:cNvPr>
          <p:cNvSpPr txBox="1"/>
          <p:nvPr/>
        </p:nvSpPr>
        <p:spPr>
          <a:xfrm>
            <a:off x="1574503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2DDCA-DEFC-8E1C-08D9-CB5E616D6619}"/>
              </a:ext>
            </a:extLst>
          </p:cNvPr>
          <p:cNvSpPr txBox="1"/>
          <p:nvPr/>
        </p:nvSpPr>
        <p:spPr>
          <a:xfrm>
            <a:off x="3350621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Follower Growth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108AA-6E6E-60BB-56F8-49D60B14F45B}"/>
              </a:ext>
            </a:extLst>
          </p:cNvPr>
          <p:cNvSpPr txBox="1"/>
          <p:nvPr/>
        </p:nvSpPr>
        <p:spPr>
          <a:xfrm>
            <a:off x="5126739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37094D-6A7B-734E-9518-8E818D366161}"/>
              </a:ext>
            </a:extLst>
          </p:cNvPr>
          <p:cNvSpPr txBox="1"/>
          <p:nvPr/>
        </p:nvSpPr>
        <p:spPr>
          <a:xfrm>
            <a:off x="6902857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Active Days Growth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67F03-F206-F6A2-6895-87AE5583DA75}"/>
              </a:ext>
            </a:extLst>
          </p:cNvPr>
          <p:cNvSpPr txBox="1"/>
          <p:nvPr/>
        </p:nvSpPr>
        <p:spPr>
          <a:xfrm>
            <a:off x="8678975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7912B7-7BB1-3BAD-4ED2-B90AAE60586D}"/>
              </a:ext>
            </a:extLst>
          </p:cNvPr>
          <p:cNvSpPr txBox="1"/>
          <p:nvPr/>
        </p:nvSpPr>
        <p:spPr>
          <a:xfrm>
            <a:off x="10455094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Post Growth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320873FC-B96D-74A4-3A86-1464457F59ED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Followers and Activity Weekly Performance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74367-C1B8-2446-3328-28C301712EB1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30D570-22DC-7AE5-5B21-22871810237D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5" name="Picture 4" descr="legend-West Bengal.png"/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3A8A51C-2065-EEB0-78A4-0CC840E8286F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5A3CE-3DFB-57E2-F938-FCFB5AA409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B5223-D357-9717-6D76-4727E3659FDA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75D70-AADD-2FCD-2968-DF18209297C7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3" name="Picture 42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4882896"/>
          </a:xfrm>
          <a:prstGeom prst="rect">
            <a:avLst/>
          </a:prstGeom>
        </p:spPr>
      </p:pic>
      <p:pic>
        <p:nvPicPr>
          <p:cNvPr id="44" name="Picture 43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4882896"/>
          </a:xfrm>
          <a:prstGeom prst="rect">
            <a:avLst/>
          </a:prstGeom>
        </p:spPr>
      </p:pic>
      <p:pic>
        <p:nvPicPr>
          <p:cNvPr id="45" name="Picture 44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4882896"/>
          </a:xfrm>
          <a:prstGeom prst="rect">
            <a:avLst/>
          </a:prstGeom>
        </p:spPr>
      </p:pic>
      <p:pic>
        <p:nvPicPr>
          <p:cNvPr id="46" name="Picture 45" descr="Follow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08" y="1389888"/>
            <a:ext cx="1819656" cy="4882896"/>
          </a:xfrm>
          <a:prstGeom prst="rect">
            <a:avLst/>
          </a:prstGeom>
        </p:spPr>
      </p:pic>
      <p:pic>
        <p:nvPicPr>
          <p:cNvPr id="47" name="Picture 46" descr="count_of_active_d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1389888"/>
            <a:ext cx="1819656" cy="4882896"/>
          </a:xfrm>
          <a:prstGeom prst="rect">
            <a:avLst/>
          </a:prstGeom>
        </p:spPr>
      </p:pic>
      <p:pic>
        <p:nvPicPr>
          <p:cNvPr id="48" name="Picture 47" descr="Total Pos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8712" y="1389888"/>
            <a:ext cx="1819656" cy="488289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6452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2ADC60AD-88FE-EEAF-C8D1-AC4CE7894203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Activity and Views Weekly Performance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378EF2-0FD2-D9E9-8F85-F54F64E12370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5CC968-F117-522F-74E8-11482083FDF3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43" name="Picture 42" descr="legend-West Bengal.png">
              <a:extLst>
                <a:ext uri="{FF2B5EF4-FFF2-40B4-BE49-F238E27FC236}">
                  <a16:creationId xmlns:a16="http://schemas.microsoft.com/office/drawing/2014/main" id="{1780442B-2A77-0AFE-8E10-EB6CC326B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4F25E5-30A6-3EBC-35EC-187361F95F50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486238-09E1-9714-0078-FA5F44859F70}"/>
              </a:ext>
            </a:extLst>
          </p:cNvPr>
          <p:cNvGrpSpPr/>
          <p:nvPr/>
        </p:nvGrpSpPr>
        <p:grpSpPr>
          <a:xfrm>
            <a:off x="3510695" y="6516215"/>
            <a:ext cx="2571538" cy="276999"/>
            <a:chOff x="3109645" y="6516215"/>
            <a:chExt cx="2571538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DC544B-0B6E-6030-AE1E-AAD500875AD1}"/>
                </a:ext>
              </a:extLst>
            </p:cNvPr>
            <p:cNvSpPr txBox="1"/>
            <p:nvPr/>
          </p:nvSpPr>
          <p:spPr>
            <a:xfrm>
              <a:off x="3109645" y="6516215"/>
              <a:ext cx="2571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latin typeface="Bahnschrift" panose="020B0502040204020203" pitchFamily="34" charset="0"/>
                </a:rPr>
                <a:t>   Link      Photo      Status     Video 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A044451-4513-FEDB-2DA4-ECA63C3066C7}"/>
                </a:ext>
              </a:extLst>
            </p:cNvPr>
            <p:cNvSpPr/>
            <p:nvPr/>
          </p:nvSpPr>
          <p:spPr>
            <a:xfrm>
              <a:off x="3109645" y="6575390"/>
              <a:ext cx="144000" cy="144000"/>
            </a:xfrm>
            <a:prstGeom prst="ellipse">
              <a:avLst/>
            </a:prstGeom>
            <a:solidFill>
              <a:srgbClr val="E55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42E1ED-C65C-68B4-4D07-AB67322D90D5}"/>
                </a:ext>
              </a:extLst>
            </p:cNvPr>
            <p:cNvSpPr/>
            <p:nvPr/>
          </p:nvSpPr>
          <p:spPr>
            <a:xfrm>
              <a:off x="3696867" y="6582714"/>
              <a:ext cx="144000" cy="144000"/>
            </a:xfrm>
            <a:prstGeom prst="ellipse">
              <a:avLst/>
            </a:prstGeom>
            <a:solidFill>
              <a:srgbClr val="15C5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53F9661-E680-5090-F95F-CA1D28FBE777}"/>
                </a:ext>
              </a:extLst>
            </p:cNvPr>
            <p:cNvSpPr/>
            <p:nvPr/>
          </p:nvSpPr>
          <p:spPr>
            <a:xfrm>
              <a:off x="4312800" y="6575392"/>
              <a:ext cx="144000" cy="144000"/>
            </a:xfrm>
            <a:prstGeom prst="ellipse">
              <a:avLst/>
            </a:prstGeom>
            <a:solidFill>
              <a:srgbClr val="4BD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1E1B0E-D389-BBA2-7564-B7AFBE93A844}"/>
                </a:ext>
              </a:extLst>
            </p:cNvPr>
            <p:cNvSpPr/>
            <p:nvPr/>
          </p:nvSpPr>
          <p:spPr>
            <a:xfrm>
              <a:off x="4994586" y="6583414"/>
              <a:ext cx="144000" cy="144000"/>
            </a:xfrm>
            <a:prstGeom prst="ellipse">
              <a:avLst/>
            </a:prstGeom>
            <a:solidFill>
              <a:srgbClr val="7C35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BD568-67B8-6188-AB6C-9365B8E7EA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33C89-28AC-5F2D-C602-A3AAA709C39F}"/>
              </a:ext>
            </a:extLst>
          </p:cNvPr>
          <p:cNvSpPr txBox="1"/>
          <p:nvPr/>
        </p:nvSpPr>
        <p:spPr>
          <a:xfrm>
            <a:off x="1574503" y="111917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793740-DF58-2144-4C1B-14153F0E2E31}"/>
              </a:ext>
            </a:extLst>
          </p:cNvPr>
          <p:cNvSpPr txBox="1"/>
          <p:nvPr/>
        </p:nvSpPr>
        <p:spPr>
          <a:xfrm>
            <a:off x="5344015" y="1119171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Type of 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E6EEF2-D38B-1EB5-2FEC-53E9642A8E5C}"/>
              </a:ext>
            </a:extLst>
          </p:cNvPr>
          <p:cNvSpPr txBox="1"/>
          <p:nvPr/>
        </p:nvSpPr>
        <p:spPr>
          <a:xfrm>
            <a:off x="6902857" y="1119171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AD8D12-849F-EB6C-13C1-943025B7138F}"/>
              </a:ext>
            </a:extLst>
          </p:cNvPr>
          <p:cNvSpPr txBox="1"/>
          <p:nvPr/>
        </p:nvSpPr>
        <p:spPr>
          <a:xfrm>
            <a:off x="8678975" y="1119171"/>
            <a:ext cx="1885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 Growth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F3F3FA-5EA3-5020-7433-1378D564CAF5}"/>
              </a:ext>
            </a:extLst>
          </p:cNvPr>
          <p:cNvSpPr txBox="1"/>
          <p:nvPr/>
        </p:nvSpPr>
        <p:spPr>
          <a:xfrm>
            <a:off x="3033752" y="1119171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EBFF4-CC4F-2577-DBB4-306AD957D439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DD9AF-FCA9-8757-1409-68ACF00DE8BC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51" name="Picture 50" descr="Avg. Post Per D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4882896"/>
          </a:xfrm>
          <a:prstGeom prst="rect">
            <a:avLst/>
          </a:prstGeom>
        </p:spPr>
      </p:pic>
      <p:pic>
        <p:nvPicPr>
          <p:cNvPr id="52" name="Picture 51" descr="Post_distribu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4882896"/>
          </a:xfrm>
          <a:prstGeom prst="rect">
            <a:avLst/>
          </a:prstGeom>
        </p:spPr>
      </p:pic>
      <p:pic>
        <p:nvPicPr>
          <p:cNvPr id="53" name="Picture 52" descr="Avg Video View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988" y="1389888"/>
            <a:ext cx="1819656" cy="4882896"/>
          </a:xfrm>
          <a:prstGeom prst="rect">
            <a:avLst/>
          </a:prstGeom>
        </p:spPr>
      </p:pic>
      <p:pic>
        <p:nvPicPr>
          <p:cNvPr id="54" name="Picture 53" descr="Total Pos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08" y="1389888"/>
            <a:ext cx="1819656" cy="4882896"/>
          </a:xfrm>
          <a:prstGeom prst="rect">
            <a:avLst/>
          </a:prstGeom>
        </p:spPr>
      </p:pic>
      <p:pic>
        <p:nvPicPr>
          <p:cNvPr id="55" name="Picture 54" descr="Avg Video View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7636" y="1389888"/>
            <a:ext cx="1819656" cy="488289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27494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45328B-A37D-3651-8A8A-33457D334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96" y="1119808"/>
            <a:ext cx="12170004" cy="47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Parties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Although BJP has 1.5 times the followers of AITC, AITC surpasses them in average engagement, indicating that its audience is more    interactive on Facebook. (pg.12)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AITC excels in audience engagement on Twitter, achieving approximately 6 times the average engagement and 2 times the engagement rate of the second-highest party. (pg.13)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CPI(M) boasts an engagement rate 4 times that of the second-highest party, AITC, demonstrating a more active and engaging audience on Instagram. (pg.14)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CPI(M) leads YouTube in both engagement metrics and overall activity. (pg.12)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Despite a 16% increase in activity on Facebook, INC saw a significant decline in engagement metrics, with a 48% drop in average engagement and a 39% drop in engagement rate compared to last week. (pg.17)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AITC's 31% decrease in activity resulted in the largest drop in engagement compared to the previous week in Twitter. (pg.20)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Even with a 42% reduction in activity, AITC's average engagement per post rose by 11% compared to last week in Instagram. (pg.23)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Despite an 18% increase in activity, BJP's engagement on YouTube fell by 31% compared to the previous week. (pg.26)</a:t>
            </a:r>
          </a:p>
        </p:txBody>
      </p:sp>
    </p:spTree>
    <p:extLst>
      <p:ext uri="{BB962C8B-B14F-4D97-AF65-F5344CB8AC3E}">
        <p14:creationId xmlns:p14="http://schemas.microsoft.com/office/powerpoint/2010/main" val="528056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A06D95-731F-1B5F-6F4E-849C0A226B8C}"/>
              </a:ext>
            </a:extLst>
          </p:cNvPr>
          <p:cNvSpPr txBox="1"/>
          <p:nvPr/>
        </p:nvSpPr>
        <p:spPr>
          <a:xfrm>
            <a:off x="1535836" y="1088595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C4C1A-3F40-DC26-AE83-789AE4D891D6}"/>
              </a:ext>
            </a:extLst>
          </p:cNvPr>
          <p:cNvSpPr txBox="1"/>
          <p:nvPr/>
        </p:nvSpPr>
        <p:spPr>
          <a:xfrm>
            <a:off x="5052556" y="1088595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8D3D4-F14D-ABCD-64CF-800C28DEBF52}"/>
              </a:ext>
            </a:extLst>
          </p:cNvPr>
          <p:cNvSpPr txBox="1"/>
          <p:nvPr/>
        </p:nvSpPr>
        <p:spPr>
          <a:xfrm>
            <a:off x="8569276" y="1088595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CCEE7-6786-CFB3-F72E-3018B7FA0101}"/>
              </a:ext>
            </a:extLst>
          </p:cNvPr>
          <p:cNvSpPr txBox="1"/>
          <p:nvPr/>
        </p:nvSpPr>
        <p:spPr>
          <a:xfrm>
            <a:off x="10215342" y="1088595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Rate Growth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EC3E6-2C5A-5438-148D-A43358D45CB8}"/>
              </a:ext>
            </a:extLst>
          </p:cNvPr>
          <p:cNvSpPr txBox="1"/>
          <p:nvPr/>
        </p:nvSpPr>
        <p:spPr>
          <a:xfrm>
            <a:off x="6618412" y="1088595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Engagement 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F7FB6-EEBF-B735-7D32-737C345C7732}"/>
              </a:ext>
            </a:extLst>
          </p:cNvPr>
          <p:cNvSpPr txBox="1"/>
          <p:nvPr/>
        </p:nvSpPr>
        <p:spPr>
          <a:xfrm>
            <a:off x="3294196" y="1088595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Growth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B3BAAA5-FE84-63F4-43A8-B2A0AB0D6957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Engagement Weekly Performance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0F4079-C021-C1C2-50EA-DF1DDD7D69EF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FDE74ED-FBB0-CB70-C4ED-F699EF75F49B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43" name="Picture 42" descr="legend-West Bengal.png">
              <a:extLst>
                <a:ext uri="{FF2B5EF4-FFF2-40B4-BE49-F238E27FC236}">
                  <a16:creationId xmlns:a16="http://schemas.microsoft.com/office/drawing/2014/main" id="{B5BF97FB-92E4-756C-3245-55235B3D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8989571-740C-E7F1-F2A1-1CCCB8F01AC7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2AF5-C017-331F-4D06-882CA0BC90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70DFF-9D4A-0858-EC0A-B9498E1C066A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24D95-0E8F-120B-1372-523A7AF9B028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5" name="Picture 44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4882896"/>
          </a:xfrm>
          <a:prstGeom prst="rect">
            <a:avLst/>
          </a:prstGeom>
        </p:spPr>
      </p:pic>
      <p:pic>
        <p:nvPicPr>
          <p:cNvPr id="46" name="Picture 45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4882896"/>
          </a:xfrm>
          <a:prstGeom prst="rect">
            <a:avLst/>
          </a:prstGeom>
        </p:spPr>
      </p:pic>
      <p:pic>
        <p:nvPicPr>
          <p:cNvPr id="47" name="Picture 46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4882896"/>
          </a:xfrm>
          <a:prstGeom prst="rect">
            <a:avLst/>
          </a:prstGeom>
        </p:spPr>
      </p:pic>
      <p:pic>
        <p:nvPicPr>
          <p:cNvPr id="48" name="Picture 47" descr="Total Engag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08" y="1389888"/>
            <a:ext cx="1819656" cy="4882896"/>
          </a:xfrm>
          <a:prstGeom prst="rect">
            <a:avLst/>
          </a:prstGeom>
        </p:spPr>
      </p:pic>
      <p:pic>
        <p:nvPicPr>
          <p:cNvPr id="49" name="Picture 48" descr="Avg Engageme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1389888"/>
            <a:ext cx="1819656" cy="4882896"/>
          </a:xfrm>
          <a:prstGeom prst="rect">
            <a:avLst/>
          </a:prstGeom>
        </p:spPr>
      </p:pic>
      <p:pic>
        <p:nvPicPr>
          <p:cNvPr id="50" name="Picture 49" descr="Engagement Rat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8712" y="1389888"/>
            <a:ext cx="1819656" cy="488289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709048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Twitter (All Leaders)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5EE4E-E4D1-3B94-11A6-80BB6EB162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80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3F538535-7202-24DF-DCEA-C474A4BE345B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Followers and Activity Weekly 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E16C8-95FC-1434-67B4-8FC619A9EDBF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4C2623-44CD-65B1-1DED-EC2020D244C0}"/>
              </a:ext>
            </a:extLst>
          </p:cNvPr>
          <p:cNvSpPr txBox="1"/>
          <p:nvPr/>
        </p:nvSpPr>
        <p:spPr>
          <a:xfrm>
            <a:off x="1574503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FAEEAF-D339-7510-CB3C-B9DC49CF2C15}"/>
              </a:ext>
            </a:extLst>
          </p:cNvPr>
          <p:cNvSpPr txBox="1"/>
          <p:nvPr/>
        </p:nvSpPr>
        <p:spPr>
          <a:xfrm>
            <a:off x="3350621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Follower Growth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423DE9-5E2A-7C3B-ED85-8635E115DEFC}"/>
              </a:ext>
            </a:extLst>
          </p:cNvPr>
          <p:cNvSpPr txBox="1"/>
          <p:nvPr/>
        </p:nvSpPr>
        <p:spPr>
          <a:xfrm>
            <a:off x="5126739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EE1C9A-62F8-0BDD-F7E0-8C26F27033FE}"/>
              </a:ext>
            </a:extLst>
          </p:cNvPr>
          <p:cNvSpPr txBox="1"/>
          <p:nvPr/>
        </p:nvSpPr>
        <p:spPr>
          <a:xfrm>
            <a:off x="6902857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Active Days Growth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A62D2-A916-66F6-3039-57162656CD88}"/>
              </a:ext>
            </a:extLst>
          </p:cNvPr>
          <p:cNvSpPr txBox="1"/>
          <p:nvPr/>
        </p:nvSpPr>
        <p:spPr>
          <a:xfrm>
            <a:off x="8678975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4F9ABC-EF8A-111B-CB3C-8751B8490925}"/>
              </a:ext>
            </a:extLst>
          </p:cNvPr>
          <p:cNvSpPr txBox="1"/>
          <p:nvPr/>
        </p:nvSpPr>
        <p:spPr>
          <a:xfrm>
            <a:off x="10455094" y="1119171"/>
            <a:ext cx="1594800" cy="25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Post Growth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79A8AC-4EA8-E079-61B7-3B689499F870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42" name="Picture 41" descr="legend-West Bengal.png">
              <a:extLst>
                <a:ext uri="{FF2B5EF4-FFF2-40B4-BE49-F238E27FC236}">
                  <a16:creationId xmlns:a16="http://schemas.microsoft.com/office/drawing/2014/main" id="{173D074D-60F5-5716-3355-2CD7EED2D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C7C1369-391C-A71C-2B1A-6C5226EA0348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EE17-BB3F-98C9-A83A-3E8F05BEF5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939EB-287C-DDF4-F3D8-D22DE66C2C82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EF31D-140B-35FF-6583-2C227AD5B280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4" name="Picture 43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4882896"/>
          </a:xfrm>
          <a:prstGeom prst="rect">
            <a:avLst/>
          </a:prstGeom>
        </p:spPr>
      </p:pic>
      <p:pic>
        <p:nvPicPr>
          <p:cNvPr id="45" name="Picture 44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4882896"/>
          </a:xfrm>
          <a:prstGeom prst="rect">
            <a:avLst/>
          </a:prstGeom>
        </p:spPr>
      </p:pic>
      <p:pic>
        <p:nvPicPr>
          <p:cNvPr id="46" name="Picture 45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4882896"/>
          </a:xfrm>
          <a:prstGeom prst="rect">
            <a:avLst/>
          </a:prstGeom>
        </p:spPr>
      </p:pic>
      <p:pic>
        <p:nvPicPr>
          <p:cNvPr id="47" name="Picture 46" descr="Follow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08" y="1389888"/>
            <a:ext cx="1819656" cy="4882896"/>
          </a:xfrm>
          <a:prstGeom prst="rect">
            <a:avLst/>
          </a:prstGeom>
        </p:spPr>
      </p:pic>
      <p:pic>
        <p:nvPicPr>
          <p:cNvPr id="48" name="Picture 47" descr="count_of_active_d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1389888"/>
            <a:ext cx="1819656" cy="4882896"/>
          </a:xfrm>
          <a:prstGeom prst="rect">
            <a:avLst/>
          </a:prstGeom>
        </p:spPr>
      </p:pic>
      <p:pic>
        <p:nvPicPr>
          <p:cNvPr id="49" name="Picture 48" descr="Total Pos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8712" y="1389888"/>
            <a:ext cx="1819656" cy="488289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1188898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CDED32BE-5B3B-1640-798E-23FA00AF706E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Activity and Views Weekly Performance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CF76F3-7D22-62FC-7B95-8F4A01541BB2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80EF0F3-4136-7968-845F-C25ADBB9241B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38" name="Picture 37" descr="legend-West Bengal.png">
              <a:extLst>
                <a:ext uri="{FF2B5EF4-FFF2-40B4-BE49-F238E27FC236}">
                  <a16:creationId xmlns:a16="http://schemas.microsoft.com/office/drawing/2014/main" id="{6BC746AA-7E3A-46D1-A148-C4D4710F3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B92497-8EA3-7D42-04D5-4BC340575D8D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5FB2CD-52D9-8DB4-5AE6-7CE4EFA33EF2}"/>
              </a:ext>
            </a:extLst>
          </p:cNvPr>
          <p:cNvGrpSpPr/>
          <p:nvPr/>
        </p:nvGrpSpPr>
        <p:grpSpPr>
          <a:xfrm>
            <a:off x="3510695" y="6516215"/>
            <a:ext cx="2571538" cy="276999"/>
            <a:chOff x="3109645" y="6516215"/>
            <a:chExt cx="2571538" cy="27699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C7CB1E-F592-8247-0583-B5884CB24306}"/>
                </a:ext>
              </a:extLst>
            </p:cNvPr>
            <p:cNvSpPr txBox="1"/>
            <p:nvPr/>
          </p:nvSpPr>
          <p:spPr>
            <a:xfrm>
              <a:off x="3109645" y="6516215"/>
              <a:ext cx="2571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latin typeface="Bahnschrift" panose="020B0502040204020203" pitchFamily="34" charset="0"/>
                </a:rPr>
                <a:t>   Link      Photo      Status     Video 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B246457-0D0E-F64F-3AAA-BC1345556BAA}"/>
                </a:ext>
              </a:extLst>
            </p:cNvPr>
            <p:cNvSpPr/>
            <p:nvPr/>
          </p:nvSpPr>
          <p:spPr>
            <a:xfrm>
              <a:off x="3109645" y="6575390"/>
              <a:ext cx="144000" cy="144000"/>
            </a:xfrm>
            <a:prstGeom prst="ellipse">
              <a:avLst/>
            </a:prstGeom>
            <a:solidFill>
              <a:srgbClr val="E55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239C5E6-0B0C-131A-C792-F8D8AC179EFB}"/>
                </a:ext>
              </a:extLst>
            </p:cNvPr>
            <p:cNvSpPr/>
            <p:nvPr/>
          </p:nvSpPr>
          <p:spPr>
            <a:xfrm>
              <a:off x="3696867" y="6582714"/>
              <a:ext cx="144000" cy="144000"/>
            </a:xfrm>
            <a:prstGeom prst="ellipse">
              <a:avLst/>
            </a:prstGeom>
            <a:solidFill>
              <a:srgbClr val="15C5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A8E877-A1DB-1EE6-70F1-E9DD07F285A3}"/>
                </a:ext>
              </a:extLst>
            </p:cNvPr>
            <p:cNvSpPr/>
            <p:nvPr/>
          </p:nvSpPr>
          <p:spPr>
            <a:xfrm>
              <a:off x="4312800" y="6575392"/>
              <a:ext cx="144000" cy="144000"/>
            </a:xfrm>
            <a:prstGeom prst="ellipse">
              <a:avLst/>
            </a:prstGeom>
            <a:solidFill>
              <a:srgbClr val="4BD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20EEEE4-2976-F875-C068-25E5389512F6}"/>
                </a:ext>
              </a:extLst>
            </p:cNvPr>
            <p:cNvSpPr/>
            <p:nvPr/>
          </p:nvSpPr>
          <p:spPr>
            <a:xfrm>
              <a:off x="4994586" y="6583414"/>
              <a:ext cx="144000" cy="144000"/>
            </a:xfrm>
            <a:prstGeom prst="ellipse">
              <a:avLst/>
            </a:prstGeom>
            <a:solidFill>
              <a:srgbClr val="7C35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F775F-E324-A1BA-518E-3CCB997F52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38B50-CAFC-CA64-877C-623DE8C10FFB}"/>
              </a:ext>
            </a:extLst>
          </p:cNvPr>
          <p:cNvSpPr txBox="1"/>
          <p:nvPr/>
        </p:nvSpPr>
        <p:spPr>
          <a:xfrm>
            <a:off x="1574503" y="111917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B793B-1650-C502-AC19-5755E5AC9FBA}"/>
              </a:ext>
            </a:extLst>
          </p:cNvPr>
          <p:cNvSpPr txBox="1"/>
          <p:nvPr/>
        </p:nvSpPr>
        <p:spPr>
          <a:xfrm>
            <a:off x="5344015" y="1119171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Type of Post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6BF80-2607-5A01-521D-28DC43A00593}"/>
              </a:ext>
            </a:extLst>
          </p:cNvPr>
          <p:cNvSpPr txBox="1"/>
          <p:nvPr/>
        </p:nvSpPr>
        <p:spPr>
          <a:xfrm>
            <a:off x="6902857" y="1119171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1BF4D-E78A-5B89-4BED-055B763CA185}"/>
              </a:ext>
            </a:extLst>
          </p:cNvPr>
          <p:cNvSpPr txBox="1"/>
          <p:nvPr/>
        </p:nvSpPr>
        <p:spPr>
          <a:xfrm>
            <a:off x="8678975" y="1119171"/>
            <a:ext cx="1885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 Growth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F1A11-5686-01C7-719D-5BCAA8F9F52D}"/>
              </a:ext>
            </a:extLst>
          </p:cNvPr>
          <p:cNvSpPr txBox="1"/>
          <p:nvPr/>
        </p:nvSpPr>
        <p:spPr>
          <a:xfrm>
            <a:off x="3033752" y="1119171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Growth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F37D2-BD43-0F5E-5CC5-7FB9381AF3A4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59720-3A95-F825-1F5A-7DF3C63DED8F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8" name="Picture 47" descr="Avg. Post Per D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4882896"/>
          </a:xfrm>
          <a:prstGeom prst="rect">
            <a:avLst/>
          </a:prstGeom>
        </p:spPr>
      </p:pic>
      <p:pic>
        <p:nvPicPr>
          <p:cNvPr id="49" name="Picture 48" descr="Post_distribu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4882896"/>
          </a:xfrm>
          <a:prstGeom prst="rect">
            <a:avLst/>
          </a:prstGeom>
        </p:spPr>
      </p:pic>
      <p:pic>
        <p:nvPicPr>
          <p:cNvPr id="50" name="Picture 49" descr="Avg Video View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988" y="1389888"/>
            <a:ext cx="1819656" cy="4882896"/>
          </a:xfrm>
          <a:prstGeom prst="rect">
            <a:avLst/>
          </a:prstGeom>
        </p:spPr>
      </p:pic>
      <p:pic>
        <p:nvPicPr>
          <p:cNvPr id="51" name="Picture 50" descr="Total Pos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08" y="1389888"/>
            <a:ext cx="1819656" cy="4882896"/>
          </a:xfrm>
          <a:prstGeom prst="rect">
            <a:avLst/>
          </a:prstGeom>
        </p:spPr>
      </p:pic>
      <p:pic>
        <p:nvPicPr>
          <p:cNvPr id="52" name="Picture 51" descr="Avg Video View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7636" y="1389888"/>
            <a:ext cx="1819656" cy="4882896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853762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D698039F-8521-6028-67E7-5B041DF8D989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Engagement Weekly Performance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89724D-E9BE-9A6D-CA8A-CCDF06C5559A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6FA69AA-7B44-2AD6-D51E-3B41284A53C2}"/>
              </a:ext>
            </a:extLst>
          </p:cNvPr>
          <p:cNvSpPr txBox="1"/>
          <p:nvPr/>
        </p:nvSpPr>
        <p:spPr>
          <a:xfrm>
            <a:off x="1726388" y="1088595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71417D-0900-06C8-A67D-67EE49826D59}"/>
              </a:ext>
            </a:extLst>
          </p:cNvPr>
          <p:cNvSpPr txBox="1"/>
          <p:nvPr/>
        </p:nvSpPr>
        <p:spPr>
          <a:xfrm>
            <a:off x="5211813" y="1088595"/>
            <a:ext cx="1375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169E06-8B68-5D6B-03F7-CCF39F2D25C6}"/>
              </a:ext>
            </a:extLst>
          </p:cNvPr>
          <p:cNvSpPr txBox="1"/>
          <p:nvPr/>
        </p:nvSpPr>
        <p:spPr>
          <a:xfrm>
            <a:off x="8702873" y="1088595"/>
            <a:ext cx="1394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BA2D69-A3BA-B8BD-0BB0-DF3E8DA9F4DD}"/>
              </a:ext>
            </a:extLst>
          </p:cNvPr>
          <p:cNvSpPr txBox="1"/>
          <p:nvPr/>
        </p:nvSpPr>
        <p:spPr>
          <a:xfrm>
            <a:off x="10231384" y="1088595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Engagement Rate Growth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045F2F-B9AD-A9E3-C75D-9E3EFC4EBE02}"/>
              </a:ext>
            </a:extLst>
          </p:cNvPr>
          <p:cNvSpPr txBox="1"/>
          <p:nvPr/>
        </p:nvSpPr>
        <p:spPr>
          <a:xfrm>
            <a:off x="6538202" y="1088595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Avg. Engagement Growth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5A02CB-5164-0019-F4AD-650617E9C529}"/>
              </a:ext>
            </a:extLst>
          </p:cNvPr>
          <p:cNvSpPr txBox="1"/>
          <p:nvPr/>
        </p:nvSpPr>
        <p:spPr>
          <a:xfrm>
            <a:off x="3285090" y="1088595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Engagement Growth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EC2288-01A7-D88E-2F37-C3B68D783525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47" name="Picture 46" descr="legend-West Bengal.png">
              <a:extLst>
                <a:ext uri="{FF2B5EF4-FFF2-40B4-BE49-F238E27FC236}">
                  <a16:creationId xmlns:a16="http://schemas.microsoft.com/office/drawing/2014/main" id="{AE8A6B78-15B8-71E7-C89E-22981BF5E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AE800E-243D-BA56-E3A3-60D97142795C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F876C-1631-27EB-1B6D-D129EB6477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5CFEB-162C-E2E0-9E84-5E41FFA158B1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C8FD2-AF25-876D-AF77-737B4DCB6949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9" name="Picture 48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4882896"/>
          </a:xfrm>
          <a:prstGeom prst="rect">
            <a:avLst/>
          </a:prstGeom>
        </p:spPr>
      </p:pic>
      <p:pic>
        <p:nvPicPr>
          <p:cNvPr id="50" name="Picture 49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4882896"/>
          </a:xfrm>
          <a:prstGeom prst="rect">
            <a:avLst/>
          </a:prstGeom>
        </p:spPr>
      </p:pic>
      <p:pic>
        <p:nvPicPr>
          <p:cNvPr id="51" name="Picture 50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4882896"/>
          </a:xfrm>
          <a:prstGeom prst="rect">
            <a:avLst/>
          </a:prstGeom>
        </p:spPr>
      </p:pic>
      <p:pic>
        <p:nvPicPr>
          <p:cNvPr id="52" name="Picture 51" descr="Total Engag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08" y="1389888"/>
            <a:ext cx="1819656" cy="4882896"/>
          </a:xfrm>
          <a:prstGeom prst="rect">
            <a:avLst/>
          </a:prstGeom>
        </p:spPr>
      </p:pic>
      <p:pic>
        <p:nvPicPr>
          <p:cNvPr id="53" name="Picture 52" descr="Avg Engageme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1389888"/>
            <a:ext cx="1819656" cy="4882896"/>
          </a:xfrm>
          <a:prstGeom prst="rect">
            <a:avLst/>
          </a:prstGeom>
        </p:spPr>
      </p:pic>
      <p:pic>
        <p:nvPicPr>
          <p:cNvPr id="54" name="Picture 53" descr="Engagement Rat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8712" y="1389888"/>
            <a:ext cx="1819656" cy="48828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976716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68F653DA-2A05-F59A-1E1F-E5C8001A4909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Impression Weekly Performance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8A0D15-76B9-4F7C-C6DE-342FAFCB19D2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6FB242-D18E-6495-327B-FDFC2B526707}"/>
              </a:ext>
            </a:extLst>
          </p:cNvPr>
          <p:cNvSpPr txBox="1"/>
          <p:nvPr/>
        </p:nvSpPr>
        <p:spPr>
          <a:xfrm>
            <a:off x="1600004" y="1088595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Avg. Impression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CE540-82C9-6BDD-E742-A40C51772A9D}"/>
              </a:ext>
            </a:extLst>
          </p:cNvPr>
          <p:cNvSpPr txBox="1"/>
          <p:nvPr/>
        </p:nvSpPr>
        <p:spPr>
          <a:xfrm>
            <a:off x="3294196" y="1088595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Avg. Impression Growth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80BE14-F547-C97C-7E8C-C1ED0D18F1D5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25" name="Picture 24" descr="legend-West Bengal.png">
              <a:extLst>
                <a:ext uri="{FF2B5EF4-FFF2-40B4-BE49-F238E27FC236}">
                  <a16:creationId xmlns:a16="http://schemas.microsoft.com/office/drawing/2014/main" id="{20164A70-F2EF-D94F-3462-CF086DAEF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09D72A-1167-D9C1-2D8F-C80752414C7B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7B146-0942-69D4-8C30-22AAE0B86C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2A202-CDDB-20C0-930C-1149AB5E5872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2E43C-7A82-48E1-A862-734490F75EE2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27" name="Picture 26" descr="impress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4882896"/>
          </a:xfrm>
          <a:prstGeom prst="rect">
            <a:avLst/>
          </a:prstGeom>
        </p:spPr>
      </p:pic>
      <p:pic>
        <p:nvPicPr>
          <p:cNvPr id="28" name="Picture 27" descr="impressio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408" y="1389888"/>
            <a:ext cx="1819656" cy="488289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422016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Instagram (All Leaders)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CA394-5205-E227-50B4-B73D1FEF1B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40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409FE32A-1030-D70E-ECDC-E9B7675843FD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Followers and Activity Weekly Performance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CB1AC8-3100-8824-1D14-EF8AD4AD366A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8AE53-49EC-E161-141C-6267FA34A9F9}"/>
              </a:ext>
            </a:extLst>
          </p:cNvPr>
          <p:cNvSpPr txBox="1"/>
          <p:nvPr/>
        </p:nvSpPr>
        <p:spPr>
          <a:xfrm>
            <a:off x="1793860" y="1119171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0F125D-C186-12B1-9F8F-C63B0F72BD88}"/>
              </a:ext>
            </a:extLst>
          </p:cNvPr>
          <p:cNvSpPr txBox="1"/>
          <p:nvPr/>
        </p:nvSpPr>
        <p:spPr>
          <a:xfrm>
            <a:off x="3370320" y="1119171"/>
            <a:ext cx="1330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Follower Growth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DF5376-07DC-A7FD-9EC7-0A3AE7155265}"/>
              </a:ext>
            </a:extLst>
          </p:cNvPr>
          <p:cNvSpPr txBox="1"/>
          <p:nvPr/>
        </p:nvSpPr>
        <p:spPr>
          <a:xfrm>
            <a:off x="5110443" y="1119171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0128AA-158C-E8FC-F636-E3343C748B3B}"/>
              </a:ext>
            </a:extLst>
          </p:cNvPr>
          <p:cNvSpPr txBox="1"/>
          <p:nvPr/>
        </p:nvSpPr>
        <p:spPr>
          <a:xfrm>
            <a:off x="6905785" y="111917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Active Days Growth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EAACC9-26D4-E965-8631-7B8EF003349F}"/>
              </a:ext>
            </a:extLst>
          </p:cNvPr>
          <p:cNvSpPr txBox="1"/>
          <p:nvPr/>
        </p:nvSpPr>
        <p:spPr>
          <a:xfrm>
            <a:off x="8904636" y="111917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2A4ABF-5016-2492-A6FE-EA935A6C4429}"/>
              </a:ext>
            </a:extLst>
          </p:cNvPr>
          <p:cNvSpPr txBox="1"/>
          <p:nvPr/>
        </p:nvSpPr>
        <p:spPr>
          <a:xfrm>
            <a:off x="10361722" y="1119171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Post Growth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5E90DB-F0F1-DF87-36E3-0687DFF6FAF0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42" name="Picture 41" descr="legend-West Bengal.png">
              <a:extLst>
                <a:ext uri="{FF2B5EF4-FFF2-40B4-BE49-F238E27FC236}">
                  <a16:creationId xmlns:a16="http://schemas.microsoft.com/office/drawing/2014/main" id="{5E224B24-28E1-22CA-A8B4-2EB0CDA0C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6BDCD37-235D-527F-9AE1-08788295570A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ED141-E5A5-906C-00CF-3AAC0FD25A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635E3-40D3-AA19-C59B-5CFE0529143D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3AA1B-E78A-89CC-4069-78ED62A9A55F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4" name="Picture 43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4882896"/>
          </a:xfrm>
          <a:prstGeom prst="rect">
            <a:avLst/>
          </a:prstGeom>
        </p:spPr>
      </p:pic>
      <p:pic>
        <p:nvPicPr>
          <p:cNvPr id="45" name="Picture 44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4882896"/>
          </a:xfrm>
          <a:prstGeom prst="rect">
            <a:avLst/>
          </a:prstGeom>
        </p:spPr>
      </p:pic>
      <p:pic>
        <p:nvPicPr>
          <p:cNvPr id="46" name="Picture 45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4882896"/>
          </a:xfrm>
          <a:prstGeom prst="rect">
            <a:avLst/>
          </a:prstGeom>
        </p:spPr>
      </p:pic>
      <p:pic>
        <p:nvPicPr>
          <p:cNvPr id="47" name="Picture 46" descr="Follow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08" y="1389888"/>
            <a:ext cx="1819656" cy="4882896"/>
          </a:xfrm>
          <a:prstGeom prst="rect">
            <a:avLst/>
          </a:prstGeom>
        </p:spPr>
      </p:pic>
      <p:pic>
        <p:nvPicPr>
          <p:cNvPr id="48" name="Picture 47" descr="count_of_active_d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1389888"/>
            <a:ext cx="1819656" cy="4882896"/>
          </a:xfrm>
          <a:prstGeom prst="rect">
            <a:avLst/>
          </a:prstGeom>
        </p:spPr>
      </p:pic>
      <p:pic>
        <p:nvPicPr>
          <p:cNvPr id="49" name="Picture 48" descr="Total Pos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8712" y="1389888"/>
            <a:ext cx="1819656" cy="488289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1787990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D3D96C6E-5C76-4E97-CD2E-B00E297B2244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Activity Weekly Performance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57C61-B1D2-B720-7799-6D82B8143FFA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574B4C-28A2-BDC6-513F-BB40CBA6EA34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31" name="Picture 30" descr="legend-West Bengal.png">
              <a:extLst>
                <a:ext uri="{FF2B5EF4-FFF2-40B4-BE49-F238E27FC236}">
                  <a16:creationId xmlns:a16="http://schemas.microsoft.com/office/drawing/2014/main" id="{791B40AF-8D34-E36B-F5CE-F6AA3A050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109158-2CE6-ACD8-829C-485572C72F88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22640-5D19-58E9-3B6F-7C216AF68C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BA865-A081-6D24-B2B1-0B037E404BAE}"/>
              </a:ext>
            </a:extLst>
          </p:cNvPr>
          <p:cNvSpPr txBox="1"/>
          <p:nvPr/>
        </p:nvSpPr>
        <p:spPr>
          <a:xfrm>
            <a:off x="1574503" y="111917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E5F6-7F27-3F32-28A1-2458C599B43E}"/>
              </a:ext>
            </a:extLst>
          </p:cNvPr>
          <p:cNvSpPr txBox="1"/>
          <p:nvPr/>
        </p:nvSpPr>
        <p:spPr>
          <a:xfrm>
            <a:off x="5344015" y="1119171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Type of Post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F357E-29E6-B4C1-E5E9-A11CC5C40CE7}"/>
              </a:ext>
            </a:extLst>
          </p:cNvPr>
          <p:cNvSpPr txBox="1"/>
          <p:nvPr/>
        </p:nvSpPr>
        <p:spPr>
          <a:xfrm>
            <a:off x="6902857" y="1119171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77AE8-9DD4-5871-15E2-E8D7338026C3}"/>
              </a:ext>
            </a:extLst>
          </p:cNvPr>
          <p:cNvSpPr txBox="1"/>
          <p:nvPr/>
        </p:nvSpPr>
        <p:spPr>
          <a:xfrm>
            <a:off x="8678975" y="1119171"/>
            <a:ext cx="1885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 Growth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21CDA-1A1F-3E2D-1B01-8275214E146F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0EE2A-1CBC-03BB-2C8E-BC307DD31F67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02AAB9-4B72-E121-7B78-5800DCF5CA1A}"/>
              </a:ext>
            </a:extLst>
          </p:cNvPr>
          <p:cNvGrpSpPr/>
          <p:nvPr/>
        </p:nvGrpSpPr>
        <p:grpSpPr>
          <a:xfrm>
            <a:off x="2952002" y="6502218"/>
            <a:ext cx="2129109" cy="276999"/>
            <a:chOff x="2952002" y="6502218"/>
            <a:chExt cx="2129109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CA0CF3-9649-9DD9-823A-BD69C92A400B}"/>
                </a:ext>
              </a:extLst>
            </p:cNvPr>
            <p:cNvSpPr txBox="1"/>
            <p:nvPr/>
          </p:nvSpPr>
          <p:spPr>
            <a:xfrm>
              <a:off x="2952002" y="6502218"/>
              <a:ext cx="21291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latin typeface="Bahnschrift" panose="020B0502040204020203" pitchFamily="34" charset="0"/>
                </a:rPr>
                <a:t>   Carousel      Photo      Reel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5A1F55-2816-544A-A035-DEF3322E4D28}"/>
                </a:ext>
              </a:extLst>
            </p:cNvPr>
            <p:cNvSpPr/>
            <p:nvPr/>
          </p:nvSpPr>
          <p:spPr>
            <a:xfrm>
              <a:off x="2952002" y="6561393"/>
              <a:ext cx="144000" cy="144000"/>
            </a:xfrm>
            <a:prstGeom prst="ellipse">
              <a:avLst/>
            </a:prstGeom>
            <a:solidFill>
              <a:srgbClr val="E55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D543AC8-310E-BB8D-1089-D50AC0D139D1}"/>
                </a:ext>
              </a:extLst>
            </p:cNvPr>
            <p:cNvSpPr/>
            <p:nvPr/>
          </p:nvSpPr>
          <p:spPr>
            <a:xfrm>
              <a:off x="3842337" y="6569415"/>
              <a:ext cx="144000" cy="144000"/>
            </a:xfrm>
            <a:prstGeom prst="ellipse">
              <a:avLst/>
            </a:prstGeom>
            <a:solidFill>
              <a:srgbClr val="15C5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D6290CB-5E90-EBB5-8165-1DF462148487}"/>
                </a:ext>
              </a:extLst>
            </p:cNvPr>
            <p:cNvSpPr/>
            <p:nvPr/>
          </p:nvSpPr>
          <p:spPr>
            <a:xfrm>
              <a:off x="4475997" y="6561395"/>
              <a:ext cx="144000" cy="144000"/>
            </a:xfrm>
            <a:prstGeom prst="ellipse">
              <a:avLst/>
            </a:prstGeom>
            <a:solidFill>
              <a:srgbClr val="87CEEB"/>
            </a:solidFill>
            <a:ln>
              <a:solidFill>
                <a:srgbClr val="87CE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3" name="Picture 32" descr="Avg. Post Per D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4882896"/>
          </a:xfrm>
          <a:prstGeom prst="rect">
            <a:avLst/>
          </a:prstGeom>
        </p:spPr>
      </p:pic>
      <p:pic>
        <p:nvPicPr>
          <p:cNvPr id="34" name="Picture 33" descr="Post_distribu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4882896"/>
          </a:xfrm>
          <a:prstGeom prst="rect">
            <a:avLst/>
          </a:prstGeom>
        </p:spPr>
      </p:pic>
      <p:pic>
        <p:nvPicPr>
          <p:cNvPr id="35" name="Picture 34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408" y="1389888"/>
            <a:ext cx="1819656" cy="488289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76CB4-C5C2-12D1-08E7-9622AA833D27}"/>
              </a:ext>
            </a:extLst>
          </p:cNvPr>
          <p:cNvSpPr txBox="1"/>
          <p:nvPr/>
        </p:nvSpPr>
        <p:spPr>
          <a:xfrm>
            <a:off x="3033752" y="1119171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Growth</a:t>
            </a:r>
          </a:p>
        </p:txBody>
      </p:sp>
    </p:spTree>
    <p:extLst>
      <p:ext uri="{BB962C8B-B14F-4D97-AF65-F5344CB8AC3E}">
        <p14:creationId xmlns:p14="http://schemas.microsoft.com/office/powerpoint/2010/main" val="3129399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4067BBD2-BAA0-5193-488F-E6BB92E049F2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Engagement Weekly Performance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4644C7-7018-46BE-F4B5-D5732A653B1F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E37975-F574-D2CD-D520-16C44C34F31F}"/>
              </a:ext>
            </a:extLst>
          </p:cNvPr>
          <p:cNvSpPr txBox="1"/>
          <p:nvPr/>
        </p:nvSpPr>
        <p:spPr>
          <a:xfrm>
            <a:off x="1726388" y="1088595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561872-AB37-586A-A480-E2D9E22EEABC}"/>
              </a:ext>
            </a:extLst>
          </p:cNvPr>
          <p:cNvSpPr txBox="1"/>
          <p:nvPr/>
        </p:nvSpPr>
        <p:spPr>
          <a:xfrm>
            <a:off x="5115561" y="1088595"/>
            <a:ext cx="1375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959859-58EB-61B6-0624-FF87EC3F82E7}"/>
              </a:ext>
            </a:extLst>
          </p:cNvPr>
          <p:cNvSpPr txBox="1"/>
          <p:nvPr/>
        </p:nvSpPr>
        <p:spPr>
          <a:xfrm>
            <a:off x="8686831" y="1088595"/>
            <a:ext cx="1394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7AEB6C-5512-54C3-1FA1-F9CCAC2EA752}"/>
              </a:ext>
            </a:extLst>
          </p:cNvPr>
          <p:cNvSpPr txBox="1"/>
          <p:nvPr/>
        </p:nvSpPr>
        <p:spPr>
          <a:xfrm>
            <a:off x="10215342" y="1088595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Engagement Rate Growth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7AB9D7-35C9-C25D-3B04-744A723B4196}"/>
              </a:ext>
            </a:extLst>
          </p:cNvPr>
          <p:cNvSpPr txBox="1"/>
          <p:nvPr/>
        </p:nvSpPr>
        <p:spPr>
          <a:xfrm>
            <a:off x="6538202" y="1088595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Avg. Engagement Growth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3B3C98-45D8-5952-15F7-DBAE6A64DB81}"/>
              </a:ext>
            </a:extLst>
          </p:cNvPr>
          <p:cNvSpPr txBox="1"/>
          <p:nvPr/>
        </p:nvSpPr>
        <p:spPr>
          <a:xfrm>
            <a:off x="3349258" y="1088595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Engagement Growth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FA3112-14EF-A7B3-4019-96F5C780A035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41" name="Picture 40" descr="legend-West Bengal.png">
              <a:extLst>
                <a:ext uri="{FF2B5EF4-FFF2-40B4-BE49-F238E27FC236}">
                  <a16:creationId xmlns:a16="http://schemas.microsoft.com/office/drawing/2014/main" id="{625BB568-19FE-93EC-CB1A-4F82B4D14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92254E8-7B72-90DE-57D3-C6B6770F2DB0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820B2-469F-557A-AFF3-60C9074C63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B0B1F-3541-DBD3-63E2-68B295347ECC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E013E-30BD-582D-1FE0-F3B13F54B18D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3" name="Picture 42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4882896"/>
          </a:xfrm>
          <a:prstGeom prst="rect">
            <a:avLst/>
          </a:prstGeom>
        </p:spPr>
      </p:pic>
      <p:pic>
        <p:nvPicPr>
          <p:cNvPr id="44" name="Picture 43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4882896"/>
          </a:xfrm>
          <a:prstGeom prst="rect">
            <a:avLst/>
          </a:prstGeom>
        </p:spPr>
      </p:pic>
      <p:pic>
        <p:nvPicPr>
          <p:cNvPr id="45" name="Picture 44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4882896"/>
          </a:xfrm>
          <a:prstGeom prst="rect">
            <a:avLst/>
          </a:prstGeom>
        </p:spPr>
      </p:pic>
      <p:pic>
        <p:nvPicPr>
          <p:cNvPr id="46" name="Picture 45" descr="Total Engag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08" y="1389888"/>
            <a:ext cx="1819656" cy="4882896"/>
          </a:xfrm>
          <a:prstGeom prst="rect">
            <a:avLst/>
          </a:prstGeom>
        </p:spPr>
      </p:pic>
      <p:pic>
        <p:nvPicPr>
          <p:cNvPr id="47" name="Picture 46" descr="Avg Engageme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1389888"/>
            <a:ext cx="1819656" cy="4882896"/>
          </a:xfrm>
          <a:prstGeom prst="rect">
            <a:avLst/>
          </a:prstGeom>
        </p:spPr>
      </p:pic>
      <p:pic>
        <p:nvPicPr>
          <p:cNvPr id="48" name="Picture 47" descr="Engagement Rat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8712" y="1389888"/>
            <a:ext cx="1819656" cy="488289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986469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CD78D37-134E-95F3-4711-58A30FE43340}"/>
              </a:ext>
            </a:extLst>
          </p:cNvPr>
          <p:cNvSpPr txBox="1">
            <a:spLocks/>
          </p:cNvSpPr>
          <p:nvPr/>
        </p:nvSpPr>
        <p:spPr>
          <a:xfrm>
            <a:off x="0" y="1107716"/>
            <a:ext cx="12192000" cy="548704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IN" sz="24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Leaders</a:t>
            </a:r>
            <a:endParaRPr lang="en-GB" sz="2400" kern="0" dirty="0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AITC Leader Mamata Banerjee experienced a remarkable increase in activity (approximately 5 times) and engagement rate (around 6 times) on Facebook since October 1st. (pg.38)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Despite BJP Leader Dilip Ghosh having the highest activity on Twitter, his engagement and engagement rate are minimal compared to other leaders. (pg.39)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BJP Leader </a:t>
            </a:r>
            <a:r>
              <a:rPr lang="en-GB" sz="1500" kern="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Suvendu</a:t>
            </a: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Adhikari experienced a steady increase in engagement rate (130%) throughout the week on Twitter. (pg.39)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AITC Leader Mamata Banerjee faced a gradual decline in average engagement (63%) over the week on Instagram. (pg.40)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Although BJP Leader </a:t>
            </a:r>
            <a:r>
              <a:rPr lang="en-GB" sz="1500" kern="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Suvendu</a:t>
            </a: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Adhikari saw a drop in average engagement and engagement rate on October 2nd, he still outperformed all other leaders on YouTube. (pg.41)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AITC Leader </a:t>
            </a:r>
            <a:r>
              <a:rPr lang="en-GB" sz="1500" kern="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Dr.</a:t>
            </a: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</a:t>
            </a:r>
            <a:r>
              <a:rPr lang="en-GB" sz="1500" kern="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Santanu</a:t>
            </a: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Sen achieved an average of 177.4k video views on Facebook, representing a staggering 2193% increase compared to last week. (pg.49)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BJP Leader </a:t>
            </a:r>
            <a:r>
              <a:rPr lang="en-GB" sz="1500" kern="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Agnimitra</a:t>
            </a: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Paul garnered an average of 36.4k video views on Twitter, marking an impressive 5158% increase compared to last week. (pg.53)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IN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Even Though AITC Leader </a:t>
            </a:r>
            <a:r>
              <a:rPr lang="en-IN" sz="1500" kern="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Nussrat</a:t>
            </a:r>
            <a:r>
              <a:rPr lang="en-IN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Jahan has the highest growth in follower base in the past week, she still underperforms in terms of engagement compared to previous week in Instagram.(pg.59)</a:t>
            </a:r>
          </a:p>
        </p:txBody>
      </p:sp>
    </p:spTree>
    <p:extLst>
      <p:ext uri="{BB962C8B-B14F-4D97-AF65-F5344CB8AC3E}">
        <p14:creationId xmlns:p14="http://schemas.microsoft.com/office/powerpoint/2010/main" val="4007218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YouTube (All Leaders)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5127E-8F8B-FCD0-22C8-E1B7BF94036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33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A0387294-21A7-E9B8-412D-D879FAE756FE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Followers and Activity Weekly Performance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7746D9-70B2-550A-A522-A2B1338F8301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F7225-A1E0-8012-7745-2F04B9F3181E}"/>
              </a:ext>
            </a:extLst>
          </p:cNvPr>
          <p:cNvSpPr txBox="1"/>
          <p:nvPr/>
        </p:nvSpPr>
        <p:spPr>
          <a:xfrm>
            <a:off x="1954280" y="1119171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3CC5C5-0D2D-E418-4C24-9F666AFEFEE9}"/>
              </a:ext>
            </a:extLst>
          </p:cNvPr>
          <p:cNvSpPr txBox="1"/>
          <p:nvPr/>
        </p:nvSpPr>
        <p:spPr>
          <a:xfrm>
            <a:off x="3482614" y="1119171"/>
            <a:ext cx="1330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Follower Growth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6B12A3-49F0-AFF1-9A3E-A705AB4CB4CF}"/>
              </a:ext>
            </a:extLst>
          </p:cNvPr>
          <p:cNvSpPr txBox="1"/>
          <p:nvPr/>
        </p:nvSpPr>
        <p:spPr>
          <a:xfrm>
            <a:off x="5174611" y="1119171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E812F-7CE9-2C0F-78DC-EE9A5481C2F4}"/>
              </a:ext>
            </a:extLst>
          </p:cNvPr>
          <p:cNvSpPr txBox="1"/>
          <p:nvPr/>
        </p:nvSpPr>
        <p:spPr>
          <a:xfrm>
            <a:off x="6937869" y="111917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Active Days Growth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42F101-A5E1-8765-103B-B9B295724FDE}"/>
              </a:ext>
            </a:extLst>
          </p:cNvPr>
          <p:cNvSpPr txBox="1"/>
          <p:nvPr/>
        </p:nvSpPr>
        <p:spPr>
          <a:xfrm>
            <a:off x="8984846" y="111917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8D692D-EAEF-BDA4-2CF2-411299DC1B7D}"/>
              </a:ext>
            </a:extLst>
          </p:cNvPr>
          <p:cNvSpPr txBox="1"/>
          <p:nvPr/>
        </p:nvSpPr>
        <p:spPr>
          <a:xfrm>
            <a:off x="10554226" y="1119171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Post Growth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3908406-3B55-B187-3B4C-FA846B0D7EC5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54" name="Picture 53" descr="legend-West Bengal.png">
              <a:extLst>
                <a:ext uri="{FF2B5EF4-FFF2-40B4-BE49-F238E27FC236}">
                  <a16:creationId xmlns:a16="http://schemas.microsoft.com/office/drawing/2014/main" id="{8F8096D4-EBAA-CDB4-8CAE-56C72A6E3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CFA2043-5AA4-884B-4C41-305EE0D40036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C5154-B48C-207A-7A80-55265DA6F6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59782-03FB-95E7-AC03-C7A016F682C9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13AD4-AC1D-E0E4-8EFE-4E987EECDB64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56" name="Picture 55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3662172"/>
          </a:xfrm>
          <a:prstGeom prst="rect">
            <a:avLst/>
          </a:prstGeom>
        </p:spPr>
      </p:pic>
      <p:pic>
        <p:nvPicPr>
          <p:cNvPr id="57" name="Picture 56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3662172"/>
          </a:xfrm>
          <a:prstGeom prst="rect">
            <a:avLst/>
          </a:prstGeom>
        </p:spPr>
      </p:pic>
      <p:pic>
        <p:nvPicPr>
          <p:cNvPr id="58" name="Picture 57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3662172"/>
          </a:xfrm>
          <a:prstGeom prst="rect">
            <a:avLst/>
          </a:prstGeom>
        </p:spPr>
      </p:pic>
      <p:pic>
        <p:nvPicPr>
          <p:cNvPr id="59" name="Picture 58" descr="Follow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08" y="1389888"/>
            <a:ext cx="1819656" cy="3662172"/>
          </a:xfrm>
          <a:prstGeom prst="rect">
            <a:avLst/>
          </a:prstGeom>
        </p:spPr>
      </p:pic>
      <p:pic>
        <p:nvPicPr>
          <p:cNvPr id="60" name="Picture 59" descr="count_of_active_d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1389888"/>
            <a:ext cx="1819656" cy="3662172"/>
          </a:xfrm>
          <a:prstGeom prst="rect">
            <a:avLst/>
          </a:prstGeom>
        </p:spPr>
      </p:pic>
      <p:pic>
        <p:nvPicPr>
          <p:cNvPr id="61" name="Picture 60" descr="Total Pos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8712" y="1389888"/>
            <a:ext cx="1819656" cy="366217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04292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5AB616C6-EE39-F282-BC13-445C2EEF419D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Activity and Views Weekly Performance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C4653-4028-FF6D-9DC2-9DC7678CE16E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F8ED96-062E-3325-F03D-BB1C4C9A3821}"/>
              </a:ext>
            </a:extLst>
          </p:cNvPr>
          <p:cNvSpPr txBox="1"/>
          <p:nvPr/>
        </p:nvSpPr>
        <p:spPr>
          <a:xfrm>
            <a:off x="1574503" y="1119171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392060-C6B3-6B08-4438-0A573E4D69AD}"/>
              </a:ext>
            </a:extLst>
          </p:cNvPr>
          <p:cNvSpPr txBox="1"/>
          <p:nvPr/>
        </p:nvSpPr>
        <p:spPr>
          <a:xfrm>
            <a:off x="3142075" y="1119171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Growth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571117-0437-59C9-B210-AD081F58F9B8}"/>
              </a:ext>
            </a:extLst>
          </p:cNvPr>
          <p:cNvSpPr txBox="1"/>
          <p:nvPr/>
        </p:nvSpPr>
        <p:spPr>
          <a:xfrm>
            <a:off x="5126739" y="1119171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Video Views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D6C964-DA98-6148-A927-8E196BB6C7D9}"/>
              </a:ext>
            </a:extLst>
          </p:cNvPr>
          <p:cNvSpPr txBox="1"/>
          <p:nvPr/>
        </p:nvSpPr>
        <p:spPr>
          <a:xfrm>
            <a:off x="6934941" y="1119171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Video Views Growth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BFF656-3E54-7996-DE3A-33ACBBE21578}"/>
              </a:ext>
            </a:extLst>
          </p:cNvPr>
          <p:cNvSpPr txBox="1"/>
          <p:nvPr/>
        </p:nvSpPr>
        <p:spPr>
          <a:xfrm>
            <a:off x="8678975" y="1119171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0B6C4A-7A5D-03AF-ED1F-A1F145CD63C2}"/>
              </a:ext>
            </a:extLst>
          </p:cNvPr>
          <p:cNvSpPr txBox="1"/>
          <p:nvPr/>
        </p:nvSpPr>
        <p:spPr>
          <a:xfrm>
            <a:off x="10310716" y="1119171"/>
            <a:ext cx="1885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 Growth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C51F2D1-F324-DFFA-1F7A-2629D7730AFC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48" name="Picture 47" descr="legend-West Bengal.png">
              <a:extLst>
                <a:ext uri="{FF2B5EF4-FFF2-40B4-BE49-F238E27FC236}">
                  <a16:creationId xmlns:a16="http://schemas.microsoft.com/office/drawing/2014/main" id="{62C599C1-1FBF-E08E-E909-8A358C574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228B637-46DE-BC43-C50D-1A88325F1EB7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92DA-3621-CE48-8036-AC74E3A85F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AF3DB6-4FF2-FED0-2CFE-F24A49157F65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C0B7D-6F50-9FC7-4777-F88AD748B839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50" name="Picture 49" descr="Avg. Post Per D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3662172"/>
          </a:xfrm>
          <a:prstGeom prst="rect">
            <a:avLst/>
          </a:prstGeom>
        </p:spPr>
      </p:pic>
      <p:pic>
        <p:nvPicPr>
          <p:cNvPr id="51" name="Picture 50" descr="Total Video View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3662172"/>
          </a:xfrm>
          <a:prstGeom prst="rect">
            <a:avLst/>
          </a:prstGeom>
        </p:spPr>
      </p:pic>
      <p:pic>
        <p:nvPicPr>
          <p:cNvPr id="52" name="Picture 51" descr="Avg Video View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3662172"/>
          </a:xfrm>
          <a:prstGeom prst="rect">
            <a:avLst/>
          </a:prstGeom>
        </p:spPr>
      </p:pic>
      <p:pic>
        <p:nvPicPr>
          <p:cNvPr id="53" name="Picture 52" descr="Total Pos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08" y="1389888"/>
            <a:ext cx="1819656" cy="3662172"/>
          </a:xfrm>
          <a:prstGeom prst="rect">
            <a:avLst/>
          </a:prstGeom>
        </p:spPr>
      </p:pic>
      <p:pic>
        <p:nvPicPr>
          <p:cNvPr id="54" name="Picture 53" descr="Total Video View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1389888"/>
            <a:ext cx="1819656" cy="3662172"/>
          </a:xfrm>
          <a:prstGeom prst="rect">
            <a:avLst/>
          </a:prstGeom>
        </p:spPr>
      </p:pic>
      <p:pic>
        <p:nvPicPr>
          <p:cNvPr id="55" name="Picture 54" descr="Avg Video View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8712" y="1389888"/>
            <a:ext cx="1819656" cy="366217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4193946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86D8A66B-C331-2F21-9F2D-6A30955382D6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Engagement Weekly Performance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4E997-DEDB-034F-4727-4734CCEDEF6D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47BA3A-2F87-8C60-DF01-9632E3FD3A8C}"/>
              </a:ext>
            </a:extLst>
          </p:cNvPr>
          <p:cNvSpPr txBox="1"/>
          <p:nvPr/>
        </p:nvSpPr>
        <p:spPr>
          <a:xfrm>
            <a:off x="1535836" y="1120679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576235-A0FA-146E-8940-994B388B4D29}"/>
              </a:ext>
            </a:extLst>
          </p:cNvPr>
          <p:cNvSpPr txBox="1"/>
          <p:nvPr/>
        </p:nvSpPr>
        <p:spPr>
          <a:xfrm>
            <a:off x="5052556" y="1120679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AFDE2-6AA5-F4B5-423E-404007E8F34D}"/>
              </a:ext>
            </a:extLst>
          </p:cNvPr>
          <p:cNvSpPr txBox="1"/>
          <p:nvPr/>
        </p:nvSpPr>
        <p:spPr>
          <a:xfrm>
            <a:off x="8569276" y="1120679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2735CF-FB57-D325-5A94-529EF84219B4}"/>
              </a:ext>
            </a:extLst>
          </p:cNvPr>
          <p:cNvSpPr txBox="1"/>
          <p:nvPr/>
        </p:nvSpPr>
        <p:spPr>
          <a:xfrm>
            <a:off x="10215342" y="1120679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Rate Growth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9906E7-3170-8405-CF60-B77571E30A25}"/>
              </a:ext>
            </a:extLst>
          </p:cNvPr>
          <p:cNvSpPr txBox="1"/>
          <p:nvPr/>
        </p:nvSpPr>
        <p:spPr>
          <a:xfrm>
            <a:off x="6538202" y="1120679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Engagement Growth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110248-4EB9-69B9-1996-38E8ECCB721B}"/>
              </a:ext>
            </a:extLst>
          </p:cNvPr>
          <p:cNvSpPr txBox="1"/>
          <p:nvPr/>
        </p:nvSpPr>
        <p:spPr>
          <a:xfrm>
            <a:off x="3294196" y="1120679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Growth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946F1C-6E37-5F85-183D-D5CABA9633FF}"/>
              </a:ext>
            </a:extLst>
          </p:cNvPr>
          <p:cNvGrpSpPr/>
          <p:nvPr/>
        </p:nvGrpSpPr>
        <p:grpSpPr>
          <a:xfrm>
            <a:off x="372765" y="6559533"/>
            <a:ext cx="2664000" cy="180000"/>
            <a:chOff x="8443328" y="6522899"/>
            <a:chExt cx="3380445" cy="246221"/>
          </a:xfrm>
        </p:grpSpPr>
        <p:pic>
          <p:nvPicPr>
            <p:cNvPr id="49" name="Picture 48" descr="legend-West Bengal.png">
              <a:extLst>
                <a:ext uri="{FF2B5EF4-FFF2-40B4-BE49-F238E27FC236}">
                  <a16:creationId xmlns:a16="http://schemas.microsoft.com/office/drawing/2014/main" id="{FB1424DC-F269-2F74-D0B2-CE74BE33D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85" t="8807"/>
            <a:stretch/>
          </p:blipFill>
          <p:spPr>
            <a:xfrm>
              <a:off x="8443328" y="6522899"/>
              <a:ext cx="3380445" cy="246221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02D3FF1-EA2B-D72B-B372-FF6E11D97B94}"/>
                </a:ext>
              </a:extLst>
            </p:cNvPr>
            <p:cNvSpPr/>
            <p:nvPr/>
          </p:nvSpPr>
          <p:spPr>
            <a:xfrm>
              <a:off x="10873242" y="6552000"/>
              <a:ext cx="140504" cy="1490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DF8A0-5098-3E14-12D6-AD2FAE1C2E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80F7BE-136F-8E32-7CDD-3647110E1CA7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448EE-89FE-B9D3-E0C4-0D5BF3ED876E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51" name="Picture 50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3662172"/>
          </a:xfrm>
          <a:prstGeom prst="rect">
            <a:avLst/>
          </a:prstGeom>
        </p:spPr>
      </p:pic>
      <p:pic>
        <p:nvPicPr>
          <p:cNvPr id="52" name="Picture 51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3662172"/>
          </a:xfrm>
          <a:prstGeom prst="rect">
            <a:avLst/>
          </a:prstGeom>
        </p:spPr>
      </p:pic>
      <p:pic>
        <p:nvPicPr>
          <p:cNvPr id="53" name="Picture 52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3662172"/>
          </a:xfrm>
          <a:prstGeom prst="rect">
            <a:avLst/>
          </a:prstGeom>
        </p:spPr>
      </p:pic>
      <p:pic>
        <p:nvPicPr>
          <p:cNvPr id="54" name="Picture 53" descr="Total Engag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08" y="1389888"/>
            <a:ext cx="1819656" cy="3662172"/>
          </a:xfrm>
          <a:prstGeom prst="rect">
            <a:avLst/>
          </a:prstGeom>
        </p:spPr>
      </p:pic>
      <p:pic>
        <p:nvPicPr>
          <p:cNvPr id="55" name="Picture 54" descr="Avg Engageme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1389888"/>
            <a:ext cx="1819656" cy="3662172"/>
          </a:xfrm>
          <a:prstGeom prst="rect">
            <a:avLst/>
          </a:prstGeom>
        </p:spPr>
      </p:pic>
      <p:pic>
        <p:nvPicPr>
          <p:cNvPr id="56" name="Picture 55" descr="Engagement Rat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8712" y="1389888"/>
            <a:ext cx="1819656" cy="366217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4171261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177338"/>
            <a:ext cx="12223526" cy="2554545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3600" kern="0" dirty="0">
              <a:solidFill>
                <a:prstClr val="white"/>
              </a:solidFill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Section 3: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Campaign Pages Weekly Comparative Analysis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D93DE-D302-A76E-D4AA-6A4243F91D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81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Facebook (Campaign Pages 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3B0F8-8A04-857E-A74B-D2408780F0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559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11C675B8-4856-3771-2B41-13433350F560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Followers and Activity Weekly Performance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E39CD-C11E-0FEA-D524-4C7B62AE6BB5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D7450-CF09-4978-3929-257B354D638A}"/>
              </a:ext>
            </a:extLst>
          </p:cNvPr>
          <p:cNvSpPr txBox="1"/>
          <p:nvPr/>
        </p:nvSpPr>
        <p:spPr>
          <a:xfrm>
            <a:off x="1814547" y="1119171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69EE8A-BCEF-C1EE-1E86-BE064F95BD6B}"/>
              </a:ext>
            </a:extLst>
          </p:cNvPr>
          <p:cNvSpPr txBox="1"/>
          <p:nvPr/>
        </p:nvSpPr>
        <p:spPr>
          <a:xfrm>
            <a:off x="3550591" y="1119171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Follower Growth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530281-ACE3-2ACC-EA9A-B50B064BC205}"/>
              </a:ext>
            </a:extLst>
          </p:cNvPr>
          <p:cNvSpPr txBox="1"/>
          <p:nvPr/>
        </p:nvSpPr>
        <p:spPr>
          <a:xfrm>
            <a:off x="5207952" y="1119171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4BD6B-B612-C84D-B8A7-9BF30F3AD8BA}"/>
              </a:ext>
            </a:extLst>
          </p:cNvPr>
          <p:cNvSpPr txBox="1"/>
          <p:nvPr/>
        </p:nvSpPr>
        <p:spPr>
          <a:xfrm>
            <a:off x="7082179" y="111917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Active Days Growth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05CD24-D014-32C5-3E67-50A3A60375D4}"/>
              </a:ext>
            </a:extLst>
          </p:cNvPr>
          <p:cNvSpPr txBox="1"/>
          <p:nvPr/>
        </p:nvSpPr>
        <p:spPr>
          <a:xfrm>
            <a:off x="8924605" y="111917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79055-B020-5BDC-029C-E2B37B8737B3}"/>
              </a:ext>
            </a:extLst>
          </p:cNvPr>
          <p:cNvSpPr txBox="1"/>
          <p:nvPr/>
        </p:nvSpPr>
        <p:spPr>
          <a:xfrm>
            <a:off x="10576248" y="1119171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Post Growth</a:t>
            </a:r>
          </a:p>
        </p:txBody>
      </p:sp>
      <p:pic>
        <p:nvPicPr>
          <p:cNvPr id="42" name="Picture 41" descr="legend-West Bengal.png">
            <a:extLst>
              <a:ext uri="{FF2B5EF4-FFF2-40B4-BE49-F238E27FC236}">
                <a16:creationId xmlns:a16="http://schemas.microsoft.com/office/drawing/2014/main" id="{2CD3B05F-59E2-F602-2298-ACD6630F0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FDB4F-61DF-3D7A-68A4-91843A4255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D85F8-EDCB-4CB7-1950-03EBCF68F985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D006A-0C54-3243-B0AC-3B9D318D4D45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3" name="Picture 42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44" name="Picture 43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45" name="Picture 44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1133856"/>
          </a:xfrm>
          <a:prstGeom prst="rect">
            <a:avLst/>
          </a:prstGeom>
        </p:spPr>
      </p:pic>
      <p:pic>
        <p:nvPicPr>
          <p:cNvPr id="46" name="Picture 45" descr="Follow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pic>
        <p:nvPicPr>
          <p:cNvPr id="47" name="Picture 46" descr="count_of_active_d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1389888"/>
            <a:ext cx="1819656" cy="1133856"/>
          </a:xfrm>
          <a:prstGeom prst="rect">
            <a:avLst/>
          </a:prstGeom>
        </p:spPr>
      </p:pic>
      <p:pic>
        <p:nvPicPr>
          <p:cNvPr id="48" name="Picture 47" descr="Total Pos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424" y="1389888"/>
            <a:ext cx="1819656" cy="113385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303672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DD4F103C-05BF-14BD-3AC5-28DC2BB6080A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Activity and Views Weekly Performance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35CC6-A23F-3D56-6E1F-83E2FA2FECA1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40" name="Picture 39" descr="legend-West Bengal.png">
            <a:extLst>
              <a:ext uri="{FF2B5EF4-FFF2-40B4-BE49-F238E27FC236}">
                <a16:creationId xmlns:a16="http://schemas.microsoft.com/office/drawing/2014/main" id="{4CCBE989-7B6F-17F7-6D92-77C86BEC6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F0010D5-3E86-71CD-17DA-FAB71DCF91E6}"/>
              </a:ext>
            </a:extLst>
          </p:cNvPr>
          <p:cNvGrpSpPr/>
          <p:nvPr/>
        </p:nvGrpSpPr>
        <p:grpSpPr>
          <a:xfrm>
            <a:off x="3561598" y="6502218"/>
            <a:ext cx="1984839" cy="276999"/>
            <a:chOff x="3561598" y="6502218"/>
            <a:chExt cx="1984839" cy="2769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7FF200-CF67-B4AA-9CEF-8DD2A5F10A0E}"/>
                </a:ext>
              </a:extLst>
            </p:cNvPr>
            <p:cNvSpPr txBox="1"/>
            <p:nvPr/>
          </p:nvSpPr>
          <p:spPr>
            <a:xfrm>
              <a:off x="3561598" y="6502218"/>
              <a:ext cx="1984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latin typeface="Bahnschrift" panose="020B0502040204020203" pitchFamily="34" charset="0"/>
                </a:rPr>
                <a:t>  Video      Status      Photo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CEB6FBA-7767-B72B-8FEE-628DE7E1B90C}"/>
                </a:ext>
              </a:extLst>
            </p:cNvPr>
            <p:cNvSpPr/>
            <p:nvPr/>
          </p:nvSpPr>
          <p:spPr>
            <a:xfrm>
              <a:off x="3561598" y="6561393"/>
              <a:ext cx="144000" cy="144000"/>
            </a:xfrm>
            <a:prstGeom prst="ellipse">
              <a:avLst/>
            </a:prstGeom>
            <a:solidFill>
              <a:srgbClr val="E55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ED1FB7-E00C-2D13-F292-E23D8E2AC865}"/>
                </a:ext>
              </a:extLst>
            </p:cNvPr>
            <p:cNvSpPr/>
            <p:nvPr/>
          </p:nvSpPr>
          <p:spPr>
            <a:xfrm>
              <a:off x="4183257" y="6568717"/>
              <a:ext cx="144000" cy="144000"/>
            </a:xfrm>
            <a:prstGeom prst="ellipse">
              <a:avLst/>
            </a:prstGeom>
            <a:solidFill>
              <a:srgbClr val="15C5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355F062-662E-70F8-714D-A151CCAC6465}"/>
                </a:ext>
              </a:extLst>
            </p:cNvPr>
            <p:cNvSpPr/>
            <p:nvPr/>
          </p:nvSpPr>
          <p:spPr>
            <a:xfrm>
              <a:off x="4879151" y="656960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1EEBC-5470-C09C-0697-7CCAFF2AAB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AC699-A83C-317D-22E0-34FF33E8C05F}"/>
              </a:ext>
            </a:extLst>
          </p:cNvPr>
          <p:cNvSpPr txBox="1"/>
          <p:nvPr/>
        </p:nvSpPr>
        <p:spPr>
          <a:xfrm>
            <a:off x="1574503" y="111917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2E86B-2313-0EDE-662F-519977D63B6F}"/>
              </a:ext>
            </a:extLst>
          </p:cNvPr>
          <p:cNvSpPr txBox="1"/>
          <p:nvPr/>
        </p:nvSpPr>
        <p:spPr>
          <a:xfrm>
            <a:off x="3350621" y="1119171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Growth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B51AA-A5C9-451D-673A-E35723BD0B3E}"/>
              </a:ext>
            </a:extLst>
          </p:cNvPr>
          <p:cNvSpPr txBox="1"/>
          <p:nvPr/>
        </p:nvSpPr>
        <p:spPr>
          <a:xfrm>
            <a:off x="5344015" y="1119171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Type of Post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0D601-3890-957B-BD84-F73DEF4EEEA1}"/>
              </a:ext>
            </a:extLst>
          </p:cNvPr>
          <p:cNvSpPr txBox="1"/>
          <p:nvPr/>
        </p:nvSpPr>
        <p:spPr>
          <a:xfrm>
            <a:off x="6902857" y="1119171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0B431-41EA-9520-B40A-8549E397CC51}"/>
              </a:ext>
            </a:extLst>
          </p:cNvPr>
          <p:cNvSpPr txBox="1"/>
          <p:nvPr/>
        </p:nvSpPr>
        <p:spPr>
          <a:xfrm>
            <a:off x="8678975" y="1119171"/>
            <a:ext cx="1885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 Growth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DAAAF-F898-2F29-7A26-AC068EE4418D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5294F-DB2D-4083-802E-569FED3B3047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6" name="Picture 45" descr="Avg. Post Per D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47" name="Picture 46" descr="Post_distribu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48" name="Picture 47" descr="Avg Video View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988" y="1389888"/>
            <a:ext cx="1819656" cy="1133856"/>
          </a:xfrm>
          <a:prstGeom prst="rect">
            <a:avLst/>
          </a:prstGeom>
        </p:spPr>
      </p:pic>
      <p:pic>
        <p:nvPicPr>
          <p:cNvPr id="49" name="Picture 48" descr="Total Pos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pic>
        <p:nvPicPr>
          <p:cNvPr id="50" name="Picture 49" descr="Avg Video View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9348" y="1389888"/>
            <a:ext cx="1819656" cy="113385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4186285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9AD2C77-58EF-180A-7567-DFE71BA30F9A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Engagement Weekly Performance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F708C3-E709-48DA-639F-EE0A4CD7E108}"/>
              </a:ext>
            </a:extLst>
          </p:cNvPr>
          <p:cNvSpPr/>
          <p:nvPr/>
        </p:nvSpPr>
        <p:spPr>
          <a:xfrm>
            <a:off x="223321" y="255059"/>
            <a:ext cx="666000" cy="666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4B428E-9683-81F6-6530-AC98D0CC3065}"/>
              </a:ext>
            </a:extLst>
          </p:cNvPr>
          <p:cNvSpPr txBox="1"/>
          <p:nvPr/>
        </p:nvSpPr>
        <p:spPr>
          <a:xfrm>
            <a:off x="1732820" y="1120507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CF3EB-002F-33AB-B434-F1593138261B}"/>
              </a:ext>
            </a:extLst>
          </p:cNvPr>
          <p:cNvSpPr txBox="1"/>
          <p:nvPr/>
        </p:nvSpPr>
        <p:spPr>
          <a:xfrm>
            <a:off x="5292160" y="1120507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F5E0D3-3318-A9C9-80FE-6843EA07E9AE}"/>
              </a:ext>
            </a:extLst>
          </p:cNvPr>
          <p:cNvSpPr txBox="1"/>
          <p:nvPr/>
        </p:nvSpPr>
        <p:spPr>
          <a:xfrm>
            <a:off x="8769790" y="1120506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52D23-A802-1C9D-7DF7-BAF60271C1A0}"/>
              </a:ext>
            </a:extLst>
          </p:cNvPr>
          <p:cNvSpPr txBox="1"/>
          <p:nvPr/>
        </p:nvSpPr>
        <p:spPr>
          <a:xfrm>
            <a:off x="10300176" y="1120506"/>
            <a:ext cx="1936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Rate Growth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1E4BEC-FDDD-829F-CD94-963957481BA4}"/>
              </a:ext>
            </a:extLst>
          </p:cNvPr>
          <p:cNvSpPr txBox="1"/>
          <p:nvPr/>
        </p:nvSpPr>
        <p:spPr>
          <a:xfrm>
            <a:off x="6834442" y="1122431"/>
            <a:ext cx="1917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Engagement Growth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C205A1-5DB7-EF51-224D-15150C7FF738}"/>
              </a:ext>
            </a:extLst>
          </p:cNvPr>
          <p:cNvSpPr txBox="1"/>
          <p:nvPr/>
        </p:nvSpPr>
        <p:spPr>
          <a:xfrm>
            <a:off x="3494851" y="1120507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Growth</a:t>
            </a:r>
          </a:p>
        </p:txBody>
      </p:sp>
      <p:pic>
        <p:nvPicPr>
          <p:cNvPr id="41" name="Picture 40" descr="legend-West Bengal.png">
            <a:extLst>
              <a:ext uri="{FF2B5EF4-FFF2-40B4-BE49-F238E27FC236}">
                <a16:creationId xmlns:a16="http://schemas.microsoft.com/office/drawing/2014/main" id="{F3665B68-66F7-F7DC-D2D6-0982A7CBF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336A9-7593-043D-AF68-9F3CFCEE86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AE679-4315-96E3-0957-947EAA0BBD41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A3D26-E5D9-B6A6-224D-4908B40292E3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2" name="Picture 41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43" name="Picture 42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44" name="Picture 43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1133856"/>
          </a:xfrm>
          <a:prstGeom prst="rect">
            <a:avLst/>
          </a:prstGeom>
        </p:spPr>
      </p:pic>
      <p:pic>
        <p:nvPicPr>
          <p:cNvPr id="45" name="Picture 44" descr="Total Engag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pic>
        <p:nvPicPr>
          <p:cNvPr id="46" name="Picture 45" descr="Avg Engageme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1389888"/>
            <a:ext cx="1819656" cy="1133856"/>
          </a:xfrm>
          <a:prstGeom prst="rect">
            <a:avLst/>
          </a:prstGeom>
        </p:spPr>
      </p:pic>
      <p:pic>
        <p:nvPicPr>
          <p:cNvPr id="47" name="Picture 46" descr="Total Engag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424" y="1389888"/>
            <a:ext cx="1819656" cy="113385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11387659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Twitter (Campaign Pages 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4E349-F48C-9FD3-7052-65BECBA4B9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1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B01FD565-AC7A-0358-5AAB-E9FF5D70CC3F}"/>
              </a:ext>
            </a:extLst>
          </p:cNvPr>
          <p:cNvSpPr txBox="1">
            <a:spLocks/>
          </p:cNvSpPr>
          <p:nvPr/>
        </p:nvSpPr>
        <p:spPr>
          <a:xfrm>
            <a:off x="0" y="1117599"/>
            <a:ext cx="12192000" cy="5504874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IN" sz="24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Campaign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Although </a:t>
            </a:r>
            <a:r>
              <a:rPr lang="en-GB" sz="1500" kern="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Banglar</a:t>
            </a: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</a:t>
            </a:r>
            <a:r>
              <a:rPr lang="en-GB" sz="1500" kern="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Gorbo</a:t>
            </a:r>
            <a:r>
              <a:rPr lang="en-GB" sz="1500" kern="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Mamata reduced their activity by 11%, they experienced significant increases in average video views (46%), engagement (35%), and average engagement (51%) on YouTube compared to last week, indicating enhanced content quality and a highly engaged follower base. (pg.79)</a:t>
            </a:r>
            <a:endParaRPr lang="en-IN" sz="1500" kern="0" dirty="0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5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3FFFB2FB-66D6-9717-841C-DC48D86C9D1F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Followers and Activity Weekly 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D40808-FED5-19CE-70FD-EB3F58DC3986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385D369-2621-C3F2-18EE-FE8891F98893}"/>
              </a:ext>
            </a:extLst>
          </p:cNvPr>
          <p:cNvSpPr txBox="1"/>
          <p:nvPr/>
        </p:nvSpPr>
        <p:spPr>
          <a:xfrm>
            <a:off x="1814547" y="1119171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EF5A6B-EE05-6084-5725-60FA11550A0F}"/>
              </a:ext>
            </a:extLst>
          </p:cNvPr>
          <p:cNvSpPr txBox="1"/>
          <p:nvPr/>
        </p:nvSpPr>
        <p:spPr>
          <a:xfrm>
            <a:off x="3550591" y="1119171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Follower Growth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B2CC95-8341-EC5F-E2FE-FF275CA795DA}"/>
              </a:ext>
            </a:extLst>
          </p:cNvPr>
          <p:cNvSpPr txBox="1"/>
          <p:nvPr/>
        </p:nvSpPr>
        <p:spPr>
          <a:xfrm>
            <a:off x="5207952" y="1119171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FB4939-6C5A-9BCC-2908-2E101AF1FA01}"/>
              </a:ext>
            </a:extLst>
          </p:cNvPr>
          <p:cNvSpPr txBox="1"/>
          <p:nvPr/>
        </p:nvSpPr>
        <p:spPr>
          <a:xfrm>
            <a:off x="7082179" y="111917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Active Days Growth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A88BC3-F78C-6F12-74E7-731F44E23DD3}"/>
              </a:ext>
            </a:extLst>
          </p:cNvPr>
          <p:cNvSpPr txBox="1"/>
          <p:nvPr/>
        </p:nvSpPr>
        <p:spPr>
          <a:xfrm>
            <a:off x="8924605" y="111917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05ACD1-B1FA-524D-C6C1-A6598F5650E8}"/>
              </a:ext>
            </a:extLst>
          </p:cNvPr>
          <p:cNvSpPr txBox="1"/>
          <p:nvPr/>
        </p:nvSpPr>
        <p:spPr>
          <a:xfrm>
            <a:off x="10576248" y="1119171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Post Growth</a:t>
            </a:r>
          </a:p>
        </p:txBody>
      </p:sp>
      <p:pic>
        <p:nvPicPr>
          <p:cNvPr id="41" name="Picture 40" descr="legend-West Bengal.png">
            <a:extLst>
              <a:ext uri="{FF2B5EF4-FFF2-40B4-BE49-F238E27FC236}">
                <a16:creationId xmlns:a16="http://schemas.microsoft.com/office/drawing/2014/main" id="{99BD05AC-D1A7-0C49-82B6-3286DB949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4886B-1F30-7550-CA94-F9F4EB7696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5E305-7D3F-1F8F-697E-2EBD73BE7046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1F6A9-49E7-DFE0-B7F8-476F45FE7D8F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2" name="Picture 41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43" name="Picture 42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44" name="Picture 43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1133856"/>
          </a:xfrm>
          <a:prstGeom prst="rect">
            <a:avLst/>
          </a:prstGeom>
        </p:spPr>
      </p:pic>
      <p:pic>
        <p:nvPicPr>
          <p:cNvPr id="45" name="Picture 44" descr="Follow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pic>
        <p:nvPicPr>
          <p:cNvPr id="46" name="Picture 45" descr="count_of_active_d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1389888"/>
            <a:ext cx="1819656" cy="1133856"/>
          </a:xfrm>
          <a:prstGeom prst="rect">
            <a:avLst/>
          </a:prstGeom>
        </p:spPr>
      </p:pic>
      <p:pic>
        <p:nvPicPr>
          <p:cNvPr id="47" name="Picture 46" descr="Total Pos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424" y="1389888"/>
            <a:ext cx="1819656" cy="113385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1878556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09DD72A1-C266-FA6B-AE68-846C7D5713EB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Activity and Views Weekly Performance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D1A929-8CAE-E961-CE0D-26DCDDE32D87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pic>
        <p:nvPicPr>
          <p:cNvPr id="35" name="Picture 34" descr="legend-West Bengal.png">
            <a:extLst>
              <a:ext uri="{FF2B5EF4-FFF2-40B4-BE49-F238E27FC236}">
                <a16:creationId xmlns:a16="http://schemas.microsoft.com/office/drawing/2014/main" id="{D6634DC9-4146-F03F-50EC-EF94EDA6C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C43E266-245E-5452-ADFC-C51555D58587}"/>
              </a:ext>
            </a:extLst>
          </p:cNvPr>
          <p:cNvGrpSpPr/>
          <p:nvPr/>
        </p:nvGrpSpPr>
        <p:grpSpPr>
          <a:xfrm>
            <a:off x="3561598" y="6502218"/>
            <a:ext cx="1984839" cy="276999"/>
            <a:chOff x="3561598" y="6502218"/>
            <a:chExt cx="1984839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8C777A-9FD8-41A1-A434-52415BE6CEF6}"/>
                </a:ext>
              </a:extLst>
            </p:cNvPr>
            <p:cNvSpPr txBox="1"/>
            <p:nvPr/>
          </p:nvSpPr>
          <p:spPr>
            <a:xfrm>
              <a:off x="3561598" y="6502218"/>
              <a:ext cx="1984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latin typeface="Bahnschrift" panose="020B0502040204020203" pitchFamily="34" charset="0"/>
                </a:rPr>
                <a:t>  Video      Status      Photo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DF5B407-569D-9DB2-0748-7014A2DA6BBC}"/>
                </a:ext>
              </a:extLst>
            </p:cNvPr>
            <p:cNvSpPr/>
            <p:nvPr/>
          </p:nvSpPr>
          <p:spPr>
            <a:xfrm>
              <a:off x="3561598" y="6561393"/>
              <a:ext cx="144000" cy="144000"/>
            </a:xfrm>
            <a:prstGeom prst="ellipse">
              <a:avLst/>
            </a:prstGeom>
            <a:solidFill>
              <a:srgbClr val="E55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00671DA-EEFE-3069-99B9-52EBA7C71E34}"/>
                </a:ext>
              </a:extLst>
            </p:cNvPr>
            <p:cNvSpPr/>
            <p:nvPr/>
          </p:nvSpPr>
          <p:spPr>
            <a:xfrm>
              <a:off x="4183257" y="6568717"/>
              <a:ext cx="144000" cy="144000"/>
            </a:xfrm>
            <a:prstGeom prst="ellipse">
              <a:avLst/>
            </a:prstGeom>
            <a:solidFill>
              <a:srgbClr val="15C5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713985-7FF2-1A65-A3C2-673442BB0C86}"/>
                </a:ext>
              </a:extLst>
            </p:cNvPr>
            <p:cNvSpPr/>
            <p:nvPr/>
          </p:nvSpPr>
          <p:spPr>
            <a:xfrm>
              <a:off x="4879151" y="656960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9B023-B8DC-D2CA-7B6A-B5DDA0CE33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C8547-858C-C186-5705-7331D6DFCC8D}"/>
              </a:ext>
            </a:extLst>
          </p:cNvPr>
          <p:cNvSpPr txBox="1"/>
          <p:nvPr/>
        </p:nvSpPr>
        <p:spPr>
          <a:xfrm>
            <a:off x="1574503" y="111917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70A86-8E70-D964-3306-7747D9AE4163}"/>
              </a:ext>
            </a:extLst>
          </p:cNvPr>
          <p:cNvSpPr txBox="1"/>
          <p:nvPr/>
        </p:nvSpPr>
        <p:spPr>
          <a:xfrm>
            <a:off x="3350621" y="1119171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Growth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C8DDC-C54D-4F75-8823-D786BC7188E9}"/>
              </a:ext>
            </a:extLst>
          </p:cNvPr>
          <p:cNvSpPr txBox="1"/>
          <p:nvPr/>
        </p:nvSpPr>
        <p:spPr>
          <a:xfrm>
            <a:off x="5344015" y="1119171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Type of Post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0620A-12E8-FEC3-0FE3-8FAD1D174C63}"/>
              </a:ext>
            </a:extLst>
          </p:cNvPr>
          <p:cNvSpPr txBox="1"/>
          <p:nvPr/>
        </p:nvSpPr>
        <p:spPr>
          <a:xfrm>
            <a:off x="6902857" y="1119171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4D4F8A-2168-5D87-0A41-4EF27E7FBFFD}"/>
              </a:ext>
            </a:extLst>
          </p:cNvPr>
          <p:cNvSpPr txBox="1"/>
          <p:nvPr/>
        </p:nvSpPr>
        <p:spPr>
          <a:xfrm>
            <a:off x="8678975" y="1119171"/>
            <a:ext cx="1885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 Growth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E418A-DE72-8DA4-9D93-9FC5C897EF3E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92677-A1C7-3DB8-8D08-2F019B71A0EF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2" name="Picture 41" descr="Avg. Post Per D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43" name="Picture 42" descr="Post_distribu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44" name="Picture 43" descr="Avg Video View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988" y="1389888"/>
            <a:ext cx="1819656" cy="1133856"/>
          </a:xfrm>
          <a:prstGeom prst="rect">
            <a:avLst/>
          </a:prstGeom>
        </p:spPr>
      </p:pic>
      <p:pic>
        <p:nvPicPr>
          <p:cNvPr id="45" name="Picture 44" descr="Total Pos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pic>
        <p:nvPicPr>
          <p:cNvPr id="46" name="Picture 45" descr="Avg Video View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9348" y="1389888"/>
            <a:ext cx="1819656" cy="113385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35252770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4591C92E-CE43-15C9-A616-F5D4280A9005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Engagement Weekly Performance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7A04BD-CD33-62CC-7FD5-0A1B213106D0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5048AC6-3A2B-5471-577A-B4D699C471C8}"/>
              </a:ext>
            </a:extLst>
          </p:cNvPr>
          <p:cNvSpPr txBox="1"/>
          <p:nvPr/>
        </p:nvSpPr>
        <p:spPr>
          <a:xfrm>
            <a:off x="1732820" y="1120507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DF590C-DBE1-22A0-4371-6560E89E1523}"/>
              </a:ext>
            </a:extLst>
          </p:cNvPr>
          <p:cNvSpPr txBox="1"/>
          <p:nvPr/>
        </p:nvSpPr>
        <p:spPr>
          <a:xfrm>
            <a:off x="5292160" y="1120507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382C-FFD6-8A4F-B497-73FE68F1908B}"/>
              </a:ext>
            </a:extLst>
          </p:cNvPr>
          <p:cNvSpPr txBox="1"/>
          <p:nvPr/>
        </p:nvSpPr>
        <p:spPr>
          <a:xfrm>
            <a:off x="8769790" y="1120506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4D9E4F-3156-C56A-91F5-F468A3C955D2}"/>
              </a:ext>
            </a:extLst>
          </p:cNvPr>
          <p:cNvSpPr txBox="1"/>
          <p:nvPr/>
        </p:nvSpPr>
        <p:spPr>
          <a:xfrm>
            <a:off x="10396428" y="1120506"/>
            <a:ext cx="1936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Rate Growth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EAF4B2-5640-87FA-EE83-E902433F0DF0}"/>
              </a:ext>
            </a:extLst>
          </p:cNvPr>
          <p:cNvSpPr txBox="1"/>
          <p:nvPr/>
        </p:nvSpPr>
        <p:spPr>
          <a:xfrm>
            <a:off x="6834442" y="1122431"/>
            <a:ext cx="1917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Engagement Growth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A6A4F-EC9D-4C3A-B3CC-62DDE7098071}"/>
              </a:ext>
            </a:extLst>
          </p:cNvPr>
          <p:cNvSpPr txBox="1"/>
          <p:nvPr/>
        </p:nvSpPr>
        <p:spPr>
          <a:xfrm>
            <a:off x="3494851" y="1120507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Growth</a:t>
            </a:r>
          </a:p>
        </p:txBody>
      </p:sp>
      <p:pic>
        <p:nvPicPr>
          <p:cNvPr id="41" name="Picture 40" descr="legend-West Bengal.png">
            <a:extLst>
              <a:ext uri="{FF2B5EF4-FFF2-40B4-BE49-F238E27FC236}">
                <a16:creationId xmlns:a16="http://schemas.microsoft.com/office/drawing/2014/main" id="{619E5F43-E347-7162-3E9B-80FD5FF6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6D3C3-6352-DC5B-3407-3026E0C867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5F805-D0C4-FE22-0AF2-315BE9AE8BE1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91649-B505-05BE-E9DC-589CDE72A02E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2" name="Picture 41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43" name="Picture 42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44" name="Picture 43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1133856"/>
          </a:xfrm>
          <a:prstGeom prst="rect">
            <a:avLst/>
          </a:prstGeom>
        </p:spPr>
      </p:pic>
      <p:pic>
        <p:nvPicPr>
          <p:cNvPr id="45" name="Picture 44" descr="Total Engag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pic>
        <p:nvPicPr>
          <p:cNvPr id="46" name="Picture 45" descr="Avg Engageme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1389888"/>
            <a:ext cx="1819656" cy="1133856"/>
          </a:xfrm>
          <a:prstGeom prst="rect">
            <a:avLst/>
          </a:prstGeom>
        </p:spPr>
      </p:pic>
      <p:pic>
        <p:nvPicPr>
          <p:cNvPr id="47" name="Picture 46" descr="Engagement Rat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424" y="1389888"/>
            <a:ext cx="1819656" cy="113385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1051512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07924BC-6EA4-0C6F-4DAB-C1F03F4117D5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Impression Weekly Performance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29D88C-71A9-2D5E-9748-B075E7C43D73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77" y="193260"/>
            <a:ext cx="1224000" cy="792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EA0BDE-BF4D-3632-A989-D3A2DA2ACE40}"/>
              </a:ext>
            </a:extLst>
          </p:cNvPr>
          <p:cNvSpPr txBox="1"/>
          <p:nvPr/>
        </p:nvSpPr>
        <p:spPr>
          <a:xfrm>
            <a:off x="1732820" y="1120507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Impression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6DF5D3-2168-0668-6FF7-E0C57B309C7E}"/>
              </a:ext>
            </a:extLst>
          </p:cNvPr>
          <p:cNvSpPr txBox="1"/>
          <p:nvPr/>
        </p:nvSpPr>
        <p:spPr>
          <a:xfrm>
            <a:off x="3494851" y="1120507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Impression Growth</a:t>
            </a:r>
          </a:p>
        </p:txBody>
      </p:sp>
      <p:pic>
        <p:nvPicPr>
          <p:cNvPr id="31" name="Picture 30" descr="legend-West Bengal.png">
            <a:extLst>
              <a:ext uri="{FF2B5EF4-FFF2-40B4-BE49-F238E27FC236}">
                <a16:creationId xmlns:a16="http://schemas.microsoft.com/office/drawing/2014/main" id="{7734FAF2-866B-6B98-C938-039A2427A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28FE3-C4E8-5BC2-32F4-FFA6AC874B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EEED7-6D52-A5F8-9800-DA8F568FA9AB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74E79-BE29-9AF0-0A81-9533DE087996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32" name="Picture 31" descr="impress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33" name="Picture 32" descr="impressio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1053353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Instagram (Campaign Pages 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B690B-3FBE-DA6A-0D15-2C45416212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71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A06D95-731F-1B5F-6F4E-849C0A226B8C}"/>
              </a:ext>
            </a:extLst>
          </p:cNvPr>
          <p:cNvSpPr txBox="1"/>
          <p:nvPr/>
        </p:nvSpPr>
        <p:spPr>
          <a:xfrm>
            <a:off x="1814547" y="1119171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2DDCA-DEFC-8E1C-08D9-CB5E616D6619}"/>
              </a:ext>
            </a:extLst>
          </p:cNvPr>
          <p:cNvSpPr txBox="1"/>
          <p:nvPr/>
        </p:nvSpPr>
        <p:spPr>
          <a:xfrm>
            <a:off x="3550591" y="1119171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Follower Growth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108AA-6E6E-60BB-56F8-49D60B14F45B}"/>
              </a:ext>
            </a:extLst>
          </p:cNvPr>
          <p:cNvSpPr txBox="1"/>
          <p:nvPr/>
        </p:nvSpPr>
        <p:spPr>
          <a:xfrm>
            <a:off x="5207952" y="1119171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37094D-6A7B-734E-9518-8E818D366161}"/>
              </a:ext>
            </a:extLst>
          </p:cNvPr>
          <p:cNvSpPr txBox="1"/>
          <p:nvPr/>
        </p:nvSpPr>
        <p:spPr>
          <a:xfrm>
            <a:off x="7082179" y="111917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Active Days Growth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67F03-F206-F6A2-6895-87AE5583DA75}"/>
              </a:ext>
            </a:extLst>
          </p:cNvPr>
          <p:cNvSpPr txBox="1"/>
          <p:nvPr/>
        </p:nvSpPr>
        <p:spPr>
          <a:xfrm>
            <a:off x="8924605" y="111917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7912B7-7BB1-3BAD-4ED2-B90AAE60586D}"/>
              </a:ext>
            </a:extLst>
          </p:cNvPr>
          <p:cNvSpPr txBox="1"/>
          <p:nvPr/>
        </p:nvSpPr>
        <p:spPr>
          <a:xfrm>
            <a:off x="10576248" y="1119171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Post Growth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317D553-79C3-F25B-F57D-31EF0A34036D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Followers and Activity Weekly Performance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E0E6D7-C43C-E0FC-B90B-1E4FDD7A281E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 descr="legend-West Bengal.png">
            <a:extLst>
              <a:ext uri="{FF2B5EF4-FFF2-40B4-BE49-F238E27FC236}">
                <a16:creationId xmlns:a16="http://schemas.microsoft.com/office/drawing/2014/main" id="{80568887-60E6-0352-7744-BDFE6B7823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404A-755B-C344-A115-8ECE429D22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1DE43-90FE-02DD-C0EE-250B8C5BBC29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28CD2-6AA2-BEEF-BDC5-A62BD07CC19F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35" name="Picture 34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36" name="Picture 35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37" name="Picture 36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1133856"/>
          </a:xfrm>
          <a:prstGeom prst="rect">
            <a:avLst/>
          </a:prstGeom>
        </p:spPr>
      </p:pic>
      <p:pic>
        <p:nvPicPr>
          <p:cNvPr id="38" name="Picture 37" descr="Follow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pic>
        <p:nvPicPr>
          <p:cNvPr id="39" name="Picture 38" descr="count_of_active_day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1389888"/>
            <a:ext cx="1819656" cy="1133856"/>
          </a:xfrm>
          <a:prstGeom prst="rect">
            <a:avLst/>
          </a:prstGeom>
        </p:spPr>
      </p:pic>
      <p:pic>
        <p:nvPicPr>
          <p:cNvPr id="40" name="Picture 39" descr="Total Pos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424" y="1389888"/>
            <a:ext cx="1819656" cy="113385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1178426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AA4F9C53-54CF-10EE-2019-C164F675D044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Activity Weekly Performance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7CE399-0156-97A7-32BE-0509D99D248F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33" name="Picture 32" descr="legend-West Bengal.png">
            <a:extLst>
              <a:ext uri="{FF2B5EF4-FFF2-40B4-BE49-F238E27FC236}">
                <a16:creationId xmlns:a16="http://schemas.microsoft.com/office/drawing/2014/main" id="{EEE72790-2B9E-91E4-ABBC-0E5CBCB06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599AA-682D-0354-48F1-8B87C24F0D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F201D-8CD9-9B47-AB8B-242F63BA2AE5}"/>
              </a:ext>
            </a:extLst>
          </p:cNvPr>
          <p:cNvSpPr txBox="1"/>
          <p:nvPr/>
        </p:nvSpPr>
        <p:spPr>
          <a:xfrm>
            <a:off x="1574503" y="111917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091C5-5908-814E-1EBE-3BD74F9466C8}"/>
              </a:ext>
            </a:extLst>
          </p:cNvPr>
          <p:cNvSpPr txBox="1"/>
          <p:nvPr/>
        </p:nvSpPr>
        <p:spPr>
          <a:xfrm>
            <a:off x="3350621" y="1119171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Post Per Day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B5B52-8FE3-EB59-6275-BB4BD597F25D}"/>
              </a:ext>
            </a:extLst>
          </p:cNvPr>
          <p:cNvSpPr txBox="1"/>
          <p:nvPr/>
        </p:nvSpPr>
        <p:spPr>
          <a:xfrm>
            <a:off x="5344015" y="1119171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Type of Post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5384D-CA22-DBF5-2F58-90E6103E823C}"/>
              </a:ext>
            </a:extLst>
          </p:cNvPr>
          <p:cNvSpPr txBox="1"/>
          <p:nvPr/>
        </p:nvSpPr>
        <p:spPr>
          <a:xfrm>
            <a:off x="6902857" y="1119171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CB1FB-5FB3-3170-6215-D2B537F58F9B}"/>
              </a:ext>
            </a:extLst>
          </p:cNvPr>
          <p:cNvSpPr txBox="1"/>
          <p:nvPr/>
        </p:nvSpPr>
        <p:spPr>
          <a:xfrm>
            <a:off x="8678975" y="1119171"/>
            <a:ext cx="1885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 Growth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AE8E3-8FC6-8738-D4DE-8A30796DB4A0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9E2DA-872E-4DBD-E7E0-B4FF7540588D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8EB2B3-4E84-BF88-4B31-AB0A4BFD2909}"/>
              </a:ext>
            </a:extLst>
          </p:cNvPr>
          <p:cNvGrpSpPr/>
          <p:nvPr/>
        </p:nvGrpSpPr>
        <p:grpSpPr>
          <a:xfrm>
            <a:off x="2952002" y="6502218"/>
            <a:ext cx="2129109" cy="276999"/>
            <a:chOff x="2952002" y="6502218"/>
            <a:chExt cx="2129109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83432E-3D41-46FC-5C2E-EB03C3CD073A}"/>
                </a:ext>
              </a:extLst>
            </p:cNvPr>
            <p:cNvSpPr txBox="1"/>
            <p:nvPr/>
          </p:nvSpPr>
          <p:spPr>
            <a:xfrm>
              <a:off x="2952002" y="6502218"/>
              <a:ext cx="21291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latin typeface="Bahnschrift" panose="020B0502040204020203" pitchFamily="34" charset="0"/>
                </a:rPr>
                <a:t>   Carousel      Photo      Reel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50C75C4-A33C-2120-3B9A-F235ACC8DD8F}"/>
                </a:ext>
              </a:extLst>
            </p:cNvPr>
            <p:cNvSpPr/>
            <p:nvPr/>
          </p:nvSpPr>
          <p:spPr>
            <a:xfrm>
              <a:off x="2952002" y="6561393"/>
              <a:ext cx="144000" cy="144000"/>
            </a:xfrm>
            <a:prstGeom prst="ellipse">
              <a:avLst/>
            </a:prstGeom>
            <a:solidFill>
              <a:srgbClr val="E55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97308A6-4895-B892-185F-8E11D4ABD819}"/>
                </a:ext>
              </a:extLst>
            </p:cNvPr>
            <p:cNvSpPr/>
            <p:nvPr/>
          </p:nvSpPr>
          <p:spPr>
            <a:xfrm>
              <a:off x="3842337" y="6569415"/>
              <a:ext cx="144000" cy="144000"/>
            </a:xfrm>
            <a:prstGeom prst="ellipse">
              <a:avLst/>
            </a:prstGeom>
            <a:solidFill>
              <a:srgbClr val="15C5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020EA9-2623-E67D-DAAC-F4AE817B57FA}"/>
                </a:ext>
              </a:extLst>
            </p:cNvPr>
            <p:cNvSpPr/>
            <p:nvPr/>
          </p:nvSpPr>
          <p:spPr>
            <a:xfrm>
              <a:off x="4475997" y="6561395"/>
              <a:ext cx="144000" cy="144000"/>
            </a:xfrm>
            <a:prstGeom prst="ellipse">
              <a:avLst/>
            </a:prstGeom>
            <a:solidFill>
              <a:srgbClr val="87CEEB"/>
            </a:solidFill>
            <a:ln>
              <a:solidFill>
                <a:srgbClr val="87CE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4" name="Picture 33" descr="Avg. Post Per D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35" name="Picture 34" descr="Post_distribu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36" name="Picture 35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4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A06D95-731F-1B5F-6F4E-849C0A226B8C}"/>
              </a:ext>
            </a:extLst>
          </p:cNvPr>
          <p:cNvSpPr txBox="1"/>
          <p:nvPr/>
        </p:nvSpPr>
        <p:spPr>
          <a:xfrm>
            <a:off x="1732820" y="1120507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C4C1A-3F40-DC26-AE83-789AE4D891D6}"/>
              </a:ext>
            </a:extLst>
          </p:cNvPr>
          <p:cNvSpPr txBox="1"/>
          <p:nvPr/>
        </p:nvSpPr>
        <p:spPr>
          <a:xfrm>
            <a:off x="5292160" y="1120507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8D3D4-F14D-ABCD-64CF-800C28DEBF52}"/>
              </a:ext>
            </a:extLst>
          </p:cNvPr>
          <p:cNvSpPr txBox="1"/>
          <p:nvPr/>
        </p:nvSpPr>
        <p:spPr>
          <a:xfrm>
            <a:off x="8769790" y="1120506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CCEE7-6786-CFB3-F72E-3018B7FA0101}"/>
              </a:ext>
            </a:extLst>
          </p:cNvPr>
          <p:cNvSpPr txBox="1"/>
          <p:nvPr/>
        </p:nvSpPr>
        <p:spPr>
          <a:xfrm>
            <a:off x="10396428" y="1120506"/>
            <a:ext cx="1936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Rate Growth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EC3E6-2C5A-5438-148D-A43358D45CB8}"/>
              </a:ext>
            </a:extLst>
          </p:cNvPr>
          <p:cNvSpPr txBox="1"/>
          <p:nvPr/>
        </p:nvSpPr>
        <p:spPr>
          <a:xfrm>
            <a:off x="6834442" y="1122431"/>
            <a:ext cx="1917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Engagement 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F7FB6-EEBF-B735-7D32-737C345C7732}"/>
              </a:ext>
            </a:extLst>
          </p:cNvPr>
          <p:cNvSpPr txBox="1"/>
          <p:nvPr/>
        </p:nvSpPr>
        <p:spPr>
          <a:xfrm>
            <a:off x="3494851" y="1120507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Engagement Growth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9815880-BC03-E738-E2A9-66E48BB2E6CB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Engagement Weekly Performance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CF53D1-50FD-49DD-9D52-43145AEDB78D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35" name="Picture 34" descr="legend-West Bengal.png">
            <a:extLst>
              <a:ext uri="{FF2B5EF4-FFF2-40B4-BE49-F238E27FC236}">
                <a16:creationId xmlns:a16="http://schemas.microsoft.com/office/drawing/2014/main" id="{A1F25715-282E-FCD7-02FC-AC688CEE2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F19B4-35F9-D6FF-3AB1-9B0056048A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BA07A-1BD1-EDDD-A15A-B93EB59BD5B3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B6D7C-2CEC-C1D1-B112-05D9E5E1A249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36" name="Picture 35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37" name="Picture 36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38" name="Picture 37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1133856"/>
          </a:xfrm>
          <a:prstGeom prst="rect">
            <a:avLst/>
          </a:prstGeom>
        </p:spPr>
      </p:pic>
      <p:pic>
        <p:nvPicPr>
          <p:cNvPr id="39" name="Picture 38" descr="Total Engag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pic>
        <p:nvPicPr>
          <p:cNvPr id="40" name="Picture 39" descr="Avg Engageme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1389888"/>
            <a:ext cx="1819656" cy="1133856"/>
          </a:xfrm>
          <a:prstGeom prst="rect">
            <a:avLst/>
          </a:prstGeom>
        </p:spPr>
      </p:pic>
      <p:pic>
        <p:nvPicPr>
          <p:cNvPr id="41" name="Picture 40" descr="Engagement Rat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424" y="1389888"/>
            <a:ext cx="1819656" cy="11338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6196200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423559"/>
            <a:ext cx="12223526" cy="2062103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YouTube (Campaign Pages 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802D2-1EFB-D026-485B-7FED6B751D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65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DE1BB61-981F-9447-73D8-C88BF50D4CE0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Followers and Activity Weekly Performance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EA4AD0-1AC4-1F26-9442-18E00216040C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FD98C8-4DDA-E11D-741B-9A6491B53518}"/>
              </a:ext>
            </a:extLst>
          </p:cNvPr>
          <p:cNvSpPr txBox="1"/>
          <p:nvPr/>
        </p:nvSpPr>
        <p:spPr>
          <a:xfrm>
            <a:off x="1825944" y="1119171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Follower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95DBE5-7F56-385B-D5C6-F96E57ECE868}"/>
              </a:ext>
            </a:extLst>
          </p:cNvPr>
          <p:cNvSpPr txBox="1"/>
          <p:nvPr/>
        </p:nvSpPr>
        <p:spPr>
          <a:xfrm>
            <a:off x="3482614" y="1119171"/>
            <a:ext cx="1330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Follower Growth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6A4352-283B-3BA5-19E3-922A8168AA00}"/>
              </a:ext>
            </a:extLst>
          </p:cNvPr>
          <p:cNvSpPr txBox="1"/>
          <p:nvPr/>
        </p:nvSpPr>
        <p:spPr>
          <a:xfrm>
            <a:off x="5174611" y="1119171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Count of Active Days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D8C6EB-B99D-7A7E-9642-6EBFC0F0F78C}"/>
              </a:ext>
            </a:extLst>
          </p:cNvPr>
          <p:cNvSpPr txBox="1"/>
          <p:nvPr/>
        </p:nvSpPr>
        <p:spPr>
          <a:xfrm>
            <a:off x="6937869" y="111917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Active Days Growth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962431-1B39-7B70-6193-6BC9BB6AABA6}"/>
              </a:ext>
            </a:extLst>
          </p:cNvPr>
          <p:cNvSpPr txBox="1"/>
          <p:nvPr/>
        </p:nvSpPr>
        <p:spPr>
          <a:xfrm>
            <a:off x="8984846" y="111917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Post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14AAE0-C66F-B78A-E884-B0D93039071C}"/>
              </a:ext>
            </a:extLst>
          </p:cNvPr>
          <p:cNvSpPr txBox="1"/>
          <p:nvPr/>
        </p:nvSpPr>
        <p:spPr>
          <a:xfrm>
            <a:off x="10554226" y="1119171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Post Growth</a:t>
            </a:r>
          </a:p>
        </p:txBody>
      </p:sp>
      <p:pic>
        <p:nvPicPr>
          <p:cNvPr id="55" name="Picture 54" descr="legend-West Bengal.png">
            <a:extLst>
              <a:ext uri="{FF2B5EF4-FFF2-40B4-BE49-F238E27FC236}">
                <a16:creationId xmlns:a16="http://schemas.microsoft.com/office/drawing/2014/main" id="{AFF5E2B0-A1D5-783A-D62A-61C881558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7A005-ED70-5BB0-ADAF-439B96CFD3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A14B7-0812-D54A-A6F5-CBC15F0BF67D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ED0FA-79B9-EC20-3087-963623C901E4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56" name="Picture 55" descr="Follow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57" name="Picture 56" descr="count_of_active_day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58" name="Picture 57" descr="Total Pos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1133856"/>
          </a:xfrm>
          <a:prstGeom prst="rect">
            <a:avLst/>
          </a:prstGeom>
        </p:spPr>
      </p:pic>
      <p:pic>
        <p:nvPicPr>
          <p:cNvPr id="59" name="Picture 58" descr="Follow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pic>
        <p:nvPicPr>
          <p:cNvPr id="60" name="Picture 59" descr="Follower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272" y="1389888"/>
            <a:ext cx="1819656" cy="1133856"/>
          </a:xfrm>
          <a:prstGeom prst="rect">
            <a:avLst/>
          </a:prstGeom>
        </p:spPr>
      </p:pic>
      <p:pic>
        <p:nvPicPr>
          <p:cNvPr id="61" name="Picture 60" descr="Total Post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424" y="1389888"/>
            <a:ext cx="1819656" cy="113385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240806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054227"/>
            <a:ext cx="12223526" cy="2800767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Section 1: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State Level-Party Pages Analysis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7ED8B8-EE90-064B-8FE4-BDE23CA5FC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372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AEFE20CC-1761-2442-577B-BA572811AD71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Activity and Views Weekly Performance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0D2F5-8006-355F-6D66-B66B2167FA7B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8DB659-E189-BD75-D07C-41AB7612499C}"/>
              </a:ext>
            </a:extLst>
          </p:cNvPr>
          <p:cNvSpPr txBox="1"/>
          <p:nvPr/>
        </p:nvSpPr>
        <p:spPr>
          <a:xfrm>
            <a:off x="1638671" y="1119171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Avg. Post Per Day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725B02-DC73-F2A5-8100-EA2597FDD63C}"/>
              </a:ext>
            </a:extLst>
          </p:cNvPr>
          <p:cNvSpPr txBox="1"/>
          <p:nvPr/>
        </p:nvSpPr>
        <p:spPr>
          <a:xfrm>
            <a:off x="3158117" y="1119171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Avg. Post Per Day Growth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D88D34-D906-C473-BD94-134855C9CE7E}"/>
              </a:ext>
            </a:extLst>
          </p:cNvPr>
          <p:cNvSpPr txBox="1"/>
          <p:nvPr/>
        </p:nvSpPr>
        <p:spPr>
          <a:xfrm>
            <a:off x="5303201" y="1119171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Total Video Views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6C33-9FAE-955E-77C3-982731756EB1}"/>
              </a:ext>
            </a:extLst>
          </p:cNvPr>
          <p:cNvSpPr txBox="1"/>
          <p:nvPr/>
        </p:nvSpPr>
        <p:spPr>
          <a:xfrm>
            <a:off x="6950983" y="1119171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Video Views Growth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2CE0A0-BD69-F553-442F-B85EE95262B3}"/>
              </a:ext>
            </a:extLst>
          </p:cNvPr>
          <p:cNvSpPr txBox="1"/>
          <p:nvPr/>
        </p:nvSpPr>
        <p:spPr>
          <a:xfrm>
            <a:off x="8855437" y="1119171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13B5BE-F049-9BB9-5782-54210948BEC5}"/>
              </a:ext>
            </a:extLst>
          </p:cNvPr>
          <p:cNvSpPr txBox="1"/>
          <p:nvPr/>
        </p:nvSpPr>
        <p:spPr>
          <a:xfrm>
            <a:off x="10310716" y="1119171"/>
            <a:ext cx="1885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Avg. Video Views Growth</a:t>
            </a:r>
          </a:p>
        </p:txBody>
      </p:sp>
      <p:pic>
        <p:nvPicPr>
          <p:cNvPr id="40" name="Picture 39" descr="legend-West Bengal.png">
            <a:extLst>
              <a:ext uri="{FF2B5EF4-FFF2-40B4-BE49-F238E27FC236}">
                <a16:creationId xmlns:a16="http://schemas.microsoft.com/office/drawing/2014/main" id="{1E9E7AC1-F562-575B-7205-38D6CCA7A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6119F-3DDB-3E04-C788-5598EE6F32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C875E-3DAF-2BA9-425D-38441823DE89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B041C-DA49-E171-1DE5-B128ECF85495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1" name="Picture 40" descr="Avg. Post Per D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42" name="Picture 41" descr="Total Video View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43" name="Picture 42" descr="Avg Video View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1133856"/>
          </a:xfrm>
          <a:prstGeom prst="rect">
            <a:avLst/>
          </a:prstGeom>
        </p:spPr>
      </p:pic>
      <p:pic>
        <p:nvPicPr>
          <p:cNvPr id="44" name="Picture 43" descr="Total Pos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pic>
        <p:nvPicPr>
          <p:cNvPr id="45" name="Picture 44" descr="Total Video View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1389888"/>
            <a:ext cx="1819656" cy="1133856"/>
          </a:xfrm>
          <a:prstGeom prst="rect">
            <a:avLst/>
          </a:prstGeom>
        </p:spPr>
      </p:pic>
      <p:pic>
        <p:nvPicPr>
          <p:cNvPr id="46" name="Picture 45" descr="Avg Video View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424" y="1389888"/>
            <a:ext cx="1819656" cy="11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67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1DB079CA-7E9E-C9D8-5E9A-5E01DD51AD23}"/>
              </a:ext>
            </a:extLst>
          </p:cNvPr>
          <p:cNvSpPr txBox="1">
            <a:spLocks/>
          </p:cNvSpPr>
          <p:nvPr/>
        </p:nvSpPr>
        <p:spPr>
          <a:xfrm>
            <a:off x="964800" y="259200"/>
            <a:ext cx="904863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405765" algn="l"/>
                <a:tab pos="901065" algn="l"/>
                <a:tab pos="1586230" algn="l"/>
              </a:tabLst>
            </a:pPr>
            <a:r>
              <a:rPr lang="en-US" sz="3600" kern="0" spc="-1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Engagement Weekly Performance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06BA4D-57E3-C7B6-6F98-739F4CCFE71D}"/>
              </a:ext>
            </a:extLst>
          </p:cNvPr>
          <p:cNvSpPr/>
          <p:nvPr/>
        </p:nvSpPr>
        <p:spPr>
          <a:xfrm>
            <a:off x="223200" y="255600"/>
            <a:ext cx="648000" cy="64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2E27DA-140F-68D6-09D3-A469F2078A37}"/>
              </a:ext>
            </a:extLst>
          </p:cNvPr>
          <p:cNvSpPr txBox="1"/>
          <p:nvPr/>
        </p:nvSpPr>
        <p:spPr>
          <a:xfrm>
            <a:off x="1774514" y="1120679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Total Engagement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0CB03A-EC27-92F4-C276-DDCC2641804E}"/>
              </a:ext>
            </a:extLst>
          </p:cNvPr>
          <p:cNvSpPr txBox="1"/>
          <p:nvPr/>
        </p:nvSpPr>
        <p:spPr>
          <a:xfrm>
            <a:off x="5324107" y="1120679"/>
            <a:ext cx="1375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Avg. Engagement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8FCCD9-1E0E-558E-79E9-042DB0BF300D}"/>
              </a:ext>
            </a:extLst>
          </p:cNvPr>
          <p:cNvSpPr txBox="1"/>
          <p:nvPr/>
        </p:nvSpPr>
        <p:spPr>
          <a:xfrm>
            <a:off x="8799125" y="1120679"/>
            <a:ext cx="1394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Engagement Rate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CB487-2D78-3C74-3299-DD8A8FD23051}"/>
              </a:ext>
            </a:extLst>
          </p:cNvPr>
          <p:cNvSpPr txBox="1"/>
          <p:nvPr/>
        </p:nvSpPr>
        <p:spPr>
          <a:xfrm>
            <a:off x="10263468" y="1120679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Engagement Rate Growth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97D7A2-44D2-C9E0-7648-6A159FC0B8C9}"/>
              </a:ext>
            </a:extLst>
          </p:cNvPr>
          <p:cNvSpPr txBox="1"/>
          <p:nvPr/>
        </p:nvSpPr>
        <p:spPr>
          <a:xfrm>
            <a:off x="6762790" y="1120679"/>
            <a:ext cx="1918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Avg. Engagement Growth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2E5129-AAD2-CBAD-EB3B-CCBD8C69E13E}"/>
              </a:ext>
            </a:extLst>
          </p:cNvPr>
          <p:cNvSpPr txBox="1"/>
          <p:nvPr/>
        </p:nvSpPr>
        <p:spPr>
          <a:xfrm>
            <a:off x="3461552" y="1120679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latin typeface="Bahnschrift" panose="020B0502040204020203" pitchFamily="34" charset="0"/>
              </a:rPr>
              <a:t>Engagement Growth</a:t>
            </a:r>
          </a:p>
        </p:txBody>
      </p:sp>
      <p:pic>
        <p:nvPicPr>
          <p:cNvPr id="41" name="Picture 40" descr="legend-West Bengal.png">
            <a:extLst>
              <a:ext uri="{FF2B5EF4-FFF2-40B4-BE49-F238E27FC236}">
                <a16:creationId xmlns:a16="http://schemas.microsoft.com/office/drawing/2014/main" id="{D2B02B5C-F85A-6CB9-2DB2-F730F332C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8806" r="27114" b="8927"/>
          <a:stretch/>
        </p:blipFill>
        <p:spPr>
          <a:xfrm>
            <a:off x="372766" y="6559528"/>
            <a:ext cx="1857087" cy="1623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C184-952D-4DFA-E040-F7E796CA89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13A60-F91D-3133-E82F-82C85A367A82}"/>
              </a:ext>
            </a:extLst>
          </p:cNvPr>
          <p:cNvSpPr txBox="1"/>
          <p:nvPr/>
        </p:nvSpPr>
        <p:spPr>
          <a:xfrm>
            <a:off x="6294942" y="6552663"/>
            <a:ext cx="422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6600"/>
                </a:solidFill>
                <a:latin typeface="Bahnschrift" panose="020B0502040204020203" pitchFamily="34" charset="0"/>
              </a:rPr>
              <a:t>- No activity in previous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E7489-47F3-EEC3-E11D-C10182849B7D}"/>
              </a:ext>
            </a:extLst>
          </p:cNvPr>
          <p:cNvSpPr txBox="1"/>
          <p:nvPr/>
        </p:nvSpPr>
        <p:spPr>
          <a:xfrm>
            <a:off x="8050491" y="6552909"/>
            <a:ext cx="3063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Bahnschrift" panose="020B0502040204020203" pitchFamily="34" charset="0"/>
              </a:rPr>
              <a:t>- No activity in current week</a:t>
            </a:r>
          </a:p>
        </p:txBody>
      </p:sp>
      <p:pic>
        <p:nvPicPr>
          <p:cNvPr id="42" name="Picture 41" descr="Total Engag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89888"/>
            <a:ext cx="3057022" cy="1133856"/>
          </a:xfrm>
          <a:prstGeom prst="rect">
            <a:avLst/>
          </a:prstGeom>
        </p:spPr>
      </p:pic>
      <p:pic>
        <p:nvPicPr>
          <p:cNvPr id="43" name="Picture 42" descr="Avg Enga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12" y="1389888"/>
            <a:ext cx="1819656" cy="1133856"/>
          </a:xfrm>
          <a:prstGeom prst="rect">
            <a:avLst/>
          </a:prstGeom>
        </p:spPr>
      </p:pic>
      <p:pic>
        <p:nvPicPr>
          <p:cNvPr id="44" name="Picture 43" descr="Engagement Ra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1389888"/>
            <a:ext cx="1819656" cy="1133856"/>
          </a:xfrm>
          <a:prstGeom prst="rect">
            <a:avLst/>
          </a:prstGeom>
        </p:spPr>
      </p:pic>
      <p:pic>
        <p:nvPicPr>
          <p:cNvPr id="45" name="Picture 44" descr="Total Engag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120" y="1389888"/>
            <a:ext cx="1819656" cy="1133856"/>
          </a:xfrm>
          <a:prstGeom prst="rect">
            <a:avLst/>
          </a:prstGeom>
        </p:spPr>
      </p:pic>
      <p:pic>
        <p:nvPicPr>
          <p:cNvPr id="46" name="Picture 45" descr="Avg Engageme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272" y="1389888"/>
            <a:ext cx="1819656" cy="1133856"/>
          </a:xfrm>
          <a:prstGeom prst="rect">
            <a:avLst/>
          </a:prstGeom>
        </p:spPr>
      </p:pic>
      <p:pic>
        <p:nvPicPr>
          <p:cNvPr id="47" name="Picture 46" descr="Total Engagem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424" y="1389888"/>
            <a:ext cx="1819656" cy="113385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857232" y="6263640"/>
            <a:ext cx="1408176" cy="24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000">
                <a:solidFill>
                  <a:srgbClr val="7F6000"/>
                </a:solidFill>
                <a:latin typeface="Bahnschrift"/>
              </a:defRPr>
            </a:pPr>
            <a:r>
              <a:t>*Duration: 29 Sep, 2024 – 05 Oct, 2024</a:t>
            </a:r>
          </a:p>
        </p:txBody>
      </p:sp>
    </p:spTree>
    <p:extLst>
      <p:ext uri="{BB962C8B-B14F-4D97-AF65-F5344CB8AC3E}">
        <p14:creationId xmlns:p14="http://schemas.microsoft.com/office/powerpoint/2010/main" val="1994390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177338"/>
            <a:ext cx="12223526" cy="2554545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3600" kern="0" dirty="0">
              <a:solidFill>
                <a:prstClr val="white"/>
              </a:solidFill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Section 4: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Annexure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E2A2E-854C-B19D-FD28-8EE4872528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60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22CBA63-5002-1071-BBBD-136249C98660}"/>
              </a:ext>
            </a:extLst>
          </p:cNvPr>
          <p:cNvSpPr txBox="1"/>
          <p:nvPr/>
        </p:nvSpPr>
        <p:spPr>
          <a:xfrm>
            <a:off x="136477" y="218365"/>
            <a:ext cx="283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Bahnschrift" panose="020B0502040204020203" pitchFamily="34" charset="0"/>
              </a:rPr>
              <a:t>Party Details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156A82E-0177-55AA-E3CE-CA4F1BE0D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18137"/>
              </p:ext>
            </p:extLst>
          </p:nvPr>
        </p:nvGraphicFramePr>
        <p:xfrm>
          <a:off x="0" y="1104900"/>
          <a:ext cx="12192000" cy="2167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2524">
                  <a:extLst>
                    <a:ext uri="{9D8B030D-6E8A-4147-A177-3AD203B41FA5}">
                      <a16:colId xmlns:a16="http://schemas.microsoft.com/office/drawing/2014/main" val="1787184474"/>
                    </a:ext>
                  </a:extLst>
                </a:gridCol>
                <a:gridCol w="2544869">
                  <a:extLst>
                    <a:ext uri="{9D8B030D-6E8A-4147-A177-3AD203B41FA5}">
                      <a16:colId xmlns:a16="http://schemas.microsoft.com/office/drawing/2014/main" val="1493116987"/>
                    </a:ext>
                  </a:extLst>
                </a:gridCol>
                <a:gridCol w="2544869">
                  <a:extLst>
                    <a:ext uri="{9D8B030D-6E8A-4147-A177-3AD203B41FA5}">
                      <a16:colId xmlns:a16="http://schemas.microsoft.com/office/drawing/2014/main" val="2648554342"/>
                    </a:ext>
                  </a:extLst>
                </a:gridCol>
                <a:gridCol w="2544869">
                  <a:extLst>
                    <a:ext uri="{9D8B030D-6E8A-4147-A177-3AD203B41FA5}">
                      <a16:colId xmlns:a16="http://schemas.microsoft.com/office/drawing/2014/main" val="3980457355"/>
                    </a:ext>
                  </a:extLst>
                </a:gridCol>
                <a:gridCol w="2544869">
                  <a:extLst>
                    <a:ext uri="{9D8B030D-6E8A-4147-A177-3AD203B41FA5}">
                      <a16:colId xmlns:a16="http://schemas.microsoft.com/office/drawing/2014/main" val="2824135991"/>
                    </a:ext>
                  </a:extLst>
                </a:gridCol>
              </a:tblGrid>
              <a:tr h="5360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Parties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dirty="0">
                          <a:latin typeface="Bahnschrift" panose="020B0502040204020203" pitchFamily="34" charset="0"/>
                        </a:rPr>
                        <a:t>Facebook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dirty="0">
                          <a:latin typeface="Bahnschrift" panose="020B0502040204020203" pitchFamily="34" charset="0"/>
                        </a:rPr>
                        <a:t>Twitter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dirty="0">
                          <a:latin typeface="Bahnschrift" panose="020B0502040204020203" pitchFamily="34" charset="0"/>
                        </a:rPr>
                        <a:t>Instagram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dirty="0">
                          <a:latin typeface="Bahnschrift" panose="020B0502040204020203" pitchFamily="34" charset="0"/>
                        </a:rPr>
                        <a:t>YouTube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189082"/>
                  </a:ext>
                </a:extLst>
              </a:tr>
              <a:tr h="4079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222222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2"/>
                        </a:rPr>
                        <a:t>AITC_FB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3"/>
                        </a:rPr>
                        <a:t>AITC_TW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  <a:hlinkClick r:id="rId4"/>
                        </a:rPr>
                        <a:t>AITC_IN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5"/>
                        </a:rPr>
                        <a:t>AITC_YT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431293"/>
                  </a:ext>
                </a:extLst>
              </a:tr>
              <a:tr h="4079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222222"/>
                          </a:solidFill>
                          <a:effectLst/>
                          <a:latin typeface="Bahnschrift" panose="020B0502040204020203" pitchFamily="34" charset="0"/>
                        </a:rPr>
                        <a:t>BJP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6"/>
                        </a:rPr>
                        <a:t>BJP </a:t>
                      </a:r>
                      <a:r>
                        <a:rPr lang="en-IN" sz="1400" b="0" i="0" u="sng" strike="noStrike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6"/>
                        </a:rPr>
                        <a:t>Bengal_FB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7"/>
                        </a:rPr>
                        <a:t>BJP </a:t>
                      </a:r>
                      <a:r>
                        <a:rPr lang="en-IN" sz="1400" b="0" i="0" u="sng" strike="noStrike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7"/>
                        </a:rPr>
                        <a:t>Bengal_TW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8"/>
                        </a:rPr>
                        <a:t>BJP </a:t>
                      </a:r>
                      <a:r>
                        <a:rPr lang="en-IN" sz="1400" b="0" i="0" u="sng" strike="noStrike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8"/>
                        </a:rPr>
                        <a:t>Bengal_IN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9"/>
                        </a:rPr>
                        <a:t>BJP </a:t>
                      </a:r>
                      <a:r>
                        <a:rPr lang="en-IN" sz="1400" b="0" i="0" u="sng" strike="noStrike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9"/>
                        </a:rPr>
                        <a:t>Bengal_YT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197404"/>
                  </a:ext>
                </a:extLst>
              </a:tr>
              <a:tr h="4079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222222"/>
                          </a:solidFill>
                          <a:effectLst/>
                          <a:latin typeface="Bahnschrift" panose="020B0502040204020203" pitchFamily="34" charset="0"/>
                        </a:rPr>
                        <a:t>INC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0"/>
                        </a:rPr>
                        <a:t>INC </a:t>
                      </a:r>
                      <a:r>
                        <a:rPr lang="en-IN" sz="1400" b="0" i="0" u="sng" strike="noStrike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0"/>
                        </a:rPr>
                        <a:t>Bengal_FB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1"/>
                        </a:rPr>
                        <a:t>INC </a:t>
                      </a:r>
                      <a:r>
                        <a:rPr lang="en-IN" sz="1400" b="0" i="0" u="sng" strike="noStrike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1"/>
                        </a:rPr>
                        <a:t>Bengal_TW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2"/>
                        </a:rPr>
                        <a:t>INC </a:t>
                      </a:r>
                      <a:r>
                        <a:rPr lang="en-IN" sz="1400" b="0" i="0" u="sng" strike="noStrike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2"/>
                        </a:rPr>
                        <a:t>Bengal_IN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223312"/>
                  </a:ext>
                </a:extLst>
              </a:tr>
              <a:tr h="4079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222222"/>
                          </a:solidFill>
                          <a:effectLst/>
                          <a:latin typeface="Bahnschrift" panose="020B0502040204020203" pitchFamily="34" charset="0"/>
                        </a:rPr>
                        <a:t>CPI(M)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3"/>
                        </a:rPr>
                        <a:t>CPI(M) </a:t>
                      </a:r>
                      <a:r>
                        <a:rPr lang="en-IN" sz="1400" b="0" i="0" u="sng" strike="noStrike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3"/>
                        </a:rPr>
                        <a:t>Bengal_FB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4"/>
                        </a:rPr>
                        <a:t>CPIM </a:t>
                      </a:r>
                      <a:r>
                        <a:rPr lang="en-IN" sz="1400" b="0" i="0" u="sng" strike="noStrike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4"/>
                        </a:rPr>
                        <a:t>Bengal_TW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5"/>
                        </a:rPr>
                        <a:t>CPIM </a:t>
                      </a:r>
                      <a:r>
                        <a:rPr lang="en-IN" sz="1400" b="0" i="0" u="sng" strike="noStrike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5"/>
                        </a:rPr>
                        <a:t>Bengal_IN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6"/>
                        </a:rPr>
                        <a:t>CPIM </a:t>
                      </a:r>
                      <a:r>
                        <a:rPr lang="en-IN" sz="1400" b="0" i="0" u="sng" strike="noStrike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6"/>
                        </a:rPr>
                        <a:t>Bengal_YT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3505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D2C9C-9C6D-A6C0-F57F-F7631ECF7B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28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22CBA63-5002-1071-BBBD-136249C98660}"/>
              </a:ext>
            </a:extLst>
          </p:cNvPr>
          <p:cNvSpPr txBox="1"/>
          <p:nvPr/>
        </p:nvSpPr>
        <p:spPr>
          <a:xfrm>
            <a:off x="136477" y="218365"/>
            <a:ext cx="3188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Bahnschrift" panose="020B0502040204020203" pitchFamily="34" charset="0"/>
              </a:rPr>
              <a:t>Leader Details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156A82E-0177-55AA-E3CE-CA4F1BE0D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741146"/>
              </p:ext>
            </p:extLst>
          </p:nvPr>
        </p:nvGraphicFramePr>
        <p:xfrm>
          <a:off x="0" y="1104900"/>
          <a:ext cx="12191999" cy="56623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0078">
                  <a:extLst>
                    <a:ext uri="{9D8B030D-6E8A-4147-A177-3AD203B41FA5}">
                      <a16:colId xmlns:a16="http://schemas.microsoft.com/office/drawing/2014/main" val="1787184474"/>
                    </a:ext>
                  </a:extLst>
                </a:gridCol>
                <a:gridCol w="1044689">
                  <a:extLst>
                    <a:ext uri="{9D8B030D-6E8A-4147-A177-3AD203B41FA5}">
                      <a16:colId xmlns:a16="http://schemas.microsoft.com/office/drawing/2014/main" val="2019716512"/>
                    </a:ext>
                  </a:extLst>
                </a:gridCol>
                <a:gridCol w="2326808">
                  <a:extLst>
                    <a:ext uri="{9D8B030D-6E8A-4147-A177-3AD203B41FA5}">
                      <a16:colId xmlns:a16="http://schemas.microsoft.com/office/drawing/2014/main" val="1493116987"/>
                    </a:ext>
                  </a:extLst>
                </a:gridCol>
                <a:gridCol w="2326808">
                  <a:extLst>
                    <a:ext uri="{9D8B030D-6E8A-4147-A177-3AD203B41FA5}">
                      <a16:colId xmlns:a16="http://schemas.microsoft.com/office/drawing/2014/main" val="2648554342"/>
                    </a:ext>
                  </a:extLst>
                </a:gridCol>
                <a:gridCol w="2326808">
                  <a:extLst>
                    <a:ext uri="{9D8B030D-6E8A-4147-A177-3AD203B41FA5}">
                      <a16:colId xmlns:a16="http://schemas.microsoft.com/office/drawing/2014/main" val="3980457355"/>
                    </a:ext>
                  </a:extLst>
                </a:gridCol>
                <a:gridCol w="2326808">
                  <a:extLst>
                    <a:ext uri="{9D8B030D-6E8A-4147-A177-3AD203B41FA5}">
                      <a16:colId xmlns:a16="http://schemas.microsoft.com/office/drawing/2014/main" val="2824135991"/>
                    </a:ext>
                  </a:extLst>
                </a:gridCol>
              </a:tblGrid>
              <a:tr h="21749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Leader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effectLst/>
                          <a:latin typeface="Bahnschrift" panose="020B0502040204020203" pitchFamily="34" charset="0"/>
                        </a:rPr>
                        <a:t>Party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dirty="0">
                          <a:latin typeface="Bahnschrift" panose="020B0502040204020203" pitchFamily="34" charset="0"/>
                        </a:rPr>
                        <a:t>Facebook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dirty="0">
                          <a:latin typeface="Bahnschrift" panose="020B0502040204020203" pitchFamily="34" charset="0"/>
                        </a:rPr>
                        <a:t>Twitter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dirty="0">
                          <a:latin typeface="Bahnschrift" panose="020B0502040204020203" pitchFamily="34" charset="0"/>
                        </a:rPr>
                        <a:t>Instagram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dirty="0">
                          <a:latin typeface="Bahnschrift" panose="020B0502040204020203" pitchFamily="34" charset="0"/>
                        </a:rPr>
                        <a:t>YouTube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189082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Dilip Ghosh</a:t>
                      </a:r>
                      <a:endParaRPr lang="en-IN" sz="1100" b="0" i="0" u="none" strike="noStrike">
                        <a:solidFill>
                          <a:srgbClr val="222222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chemeClr val="accent6"/>
                          </a:solidFill>
                          <a:effectLst/>
                          <a:latin typeface="Bahnschrift" panose="020B0502040204020203" pitchFamily="34" charset="0"/>
                        </a:rPr>
                        <a:t>BJP</a:t>
                      </a:r>
                      <a:endParaRPr lang="en-IN" sz="1100" b="0" i="0" u="none" strike="noStrike" dirty="0">
                        <a:solidFill>
                          <a:schemeClr val="accent6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2"/>
                        </a:rPr>
                        <a:t>DilipGhosh_FB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3"/>
                        </a:rPr>
                        <a:t>DilipGhosh_TW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4"/>
                        </a:rPr>
                        <a:t>DilipGhosh_IN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5"/>
                        </a:rPr>
                        <a:t>DilipGhosh_YT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431293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Sukanta Majumdar</a:t>
                      </a:r>
                      <a:endParaRPr lang="en-IN" sz="1100" b="0" i="0" u="none" strike="noStrike">
                        <a:solidFill>
                          <a:srgbClr val="222222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solidFill>
                            <a:schemeClr val="accent6"/>
                          </a:solidFill>
                          <a:effectLst/>
                          <a:latin typeface="Bahnschrift" panose="020B0502040204020203" pitchFamily="34" charset="0"/>
                        </a:rPr>
                        <a:t>BJP</a:t>
                      </a:r>
                      <a:endParaRPr lang="en-IN" sz="1100" b="0" i="0" u="none" strike="noStrike">
                        <a:solidFill>
                          <a:schemeClr val="accent6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6"/>
                        </a:rPr>
                        <a:t>SukantaMajumdar_FB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7"/>
                        </a:rPr>
                        <a:t>SukantaMajumdar_TW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8"/>
                        </a:rPr>
                        <a:t>SukantaMajumdar_IN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197404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Bahnschrift" panose="020B0502040204020203" pitchFamily="34" charset="0"/>
                        </a:rPr>
                        <a:t>Suvendu Adhikari</a:t>
                      </a:r>
                      <a:endParaRPr lang="en-IN" sz="1100" b="0" i="0" u="none" strike="noStrike" dirty="0">
                        <a:solidFill>
                          <a:srgbClr val="222222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chemeClr val="accent6"/>
                          </a:solidFill>
                          <a:effectLst/>
                          <a:latin typeface="Bahnschrift" panose="020B0502040204020203" pitchFamily="34" charset="0"/>
                        </a:rPr>
                        <a:t>BJP</a:t>
                      </a:r>
                      <a:endParaRPr lang="en-IN" sz="1100" b="0" i="0" u="none" strike="noStrike" dirty="0">
                        <a:solidFill>
                          <a:schemeClr val="accent6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9"/>
                        </a:rPr>
                        <a:t>SuvenduAdhikari_FB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10"/>
                        </a:rPr>
                        <a:t>SuvenduAdhikari_TW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11"/>
                        </a:rPr>
                        <a:t>SuvenduAdhikari_IN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12"/>
                        </a:rPr>
                        <a:t>SuvenduAdhikari_YT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223312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Amit Malviya</a:t>
                      </a:r>
                      <a:endParaRPr lang="en-IN" sz="1100" b="0" i="0" u="none" strike="noStrike">
                        <a:solidFill>
                          <a:srgbClr val="222222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chemeClr val="accent6"/>
                          </a:solidFill>
                          <a:effectLst/>
                          <a:latin typeface="Bahnschrift" panose="020B0502040204020203" pitchFamily="34" charset="0"/>
                        </a:rPr>
                        <a:t>BJP</a:t>
                      </a:r>
                      <a:endParaRPr lang="en-IN" sz="1100" b="0" i="0" u="none" strike="noStrike" dirty="0">
                        <a:solidFill>
                          <a:schemeClr val="accent6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13"/>
                        </a:rPr>
                        <a:t>AmitMalviya_FB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14"/>
                        </a:rPr>
                        <a:t>AmitMalviya_TW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15"/>
                        </a:rPr>
                        <a:t>AmitMalviya_IN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350528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John Barla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chemeClr val="accent6"/>
                          </a:solidFill>
                          <a:effectLst/>
                          <a:latin typeface="Bahnschrift" panose="020B0502040204020203" pitchFamily="34" charset="0"/>
                        </a:rPr>
                        <a:t>BJP</a:t>
                      </a:r>
                      <a:endParaRPr lang="en-IN" sz="1100" b="0" i="0" u="none" strike="noStrike" dirty="0">
                        <a:solidFill>
                          <a:schemeClr val="accent6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16"/>
                        </a:rPr>
                        <a:t>JohnBarla_FB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17"/>
                        </a:rPr>
                        <a:t>JohnBarla_TW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18"/>
                        </a:rPr>
                        <a:t>JohnBarla_IN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570957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Agnimitra Paul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chemeClr val="accent6"/>
                          </a:solidFill>
                          <a:effectLst/>
                          <a:latin typeface="Bahnschrift" panose="020B0502040204020203" pitchFamily="34" charset="0"/>
                        </a:rPr>
                        <a:t>BJP</a:t>
                      </a:r>
                      <a:endParaRPr lang="en-IN" sz="1100" b="0" i="0" u="none" strike="noStrike" dirty="0">
                        <a:solidFill>
                          <a:schemeClr val="accent6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19"/>
                        </a:rPr>
                        <a:t>AgnimitraPaul_FB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20"/>
                        </a:rPr>
                        <a:t>AgnimitraPaul_TW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21"/>
                        </a:rPr>
                        <a:t>AgnimitraPaul_IN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85570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Mamata Banerjee</a:t>
                      </a:r>
                      <a:endParaRPr lang="en-IN" sz="1100" b="0" i="0" u="none" strike="noStrike">
                        <a:solidFill>
                          <a:srgbClr val="222222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22"/>
                        </a:rPr>
                        <a:t>MamataBanerjee_FB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23"/>
                        </a:rPr>
                        <a:t>MamataBanerjee_TW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24"/>
                        </a:rPr>
                        <a:t>MamataBanerjee_IN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25"/>
                        </a:rPr>
                        <a:t>MamataBanerjee_YT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406467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Abhishek Banerjee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26"/>
                        </a:rPr>
                        <a:t>AbhishekBanerjee_FB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27"/>
                        </a:rPr>
                        <a:t>AbhishekBanerjee_TW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28"/>
                        </a:rPr>
                        <a:t>AbhishekBanerjee_IN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29"/>
                        </a:rPr>
                        <a:t>AbhishekBanerjee_YT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147686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Shashi Panja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30"/>
                        </a:rPr>
                        <a:t>ShashiPanja_FB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31"/>
                        </a:rPr>
                        <a:t>ShashiPanja_TW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32"/>
                        </a:rPr>
                        <a:t>ShashiPanja_IN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97919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Kakoli Ghosh Dastidar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33"/>
                        </a:rPr>
                        <a:t>KakoliGhosh_FB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34"/>
                        </a:rPr>
                        <a:t>KakoliGhosh_TW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03310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Chandrima Bhattachariya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35"/>
                        </a:rPr>
                        <a:t>Chandrima_FB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36"/>
                        </a:rPr>
                        <a:t>Chandrima_FB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503438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Bratya Basu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 dirty="0" err="1">
                          <a:effectLst/>
                          <a:latin typeface="Bahnschrift" panose="020B0502040204020203" pitchFamily="34" charset="0"/>
                          <a:hlinkClick r:id="rId37"/>
                        </a:rPr>
                        <a:t>BratyaBasu_FB</a:t>
                      </a:r>
                      <a:endParaRPr lang="en-IN" sz="11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38"/>
                        </a:rPr>
                        <a:t>BratyaBasu_TW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13548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Kunal Ghosh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39"/>
                        </a:rPr>
                        <a:t>KunalGhosh_FB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40"/>
                        </a:rPr>
                        <a:t>KunalGhoshTW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41"/>
                        </a:rPr>
                        <a:t>KunalGhosh_YT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281491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Debangshu Bhattacharya Dev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42"/>
                        </a:rPr>
                        <a:t>Debangshu_FB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43"/>
                        </a:rPr>
                        <a:t>Debangshu_TW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44"/>
                        </a:rPr>
                        <a:t>Debangshu_IN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45"/>
                        </a:rPr>
                        <a:t>Debangshu_IN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556291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Derek O'Brien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46"/>
                        </a:rPr>
                        <a:t>DerekO'Brien_FB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47"/>
                        </a:rPr>
                        <a:t>DerekObrien_TW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48"/>
                        </a:rPr>
                        <a:t>DerekObrien_IN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49"/>
                        </a:rPr>
                        <a:t>DerekObrien_YT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693960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Mahua Moitra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50"/>
                        </a:rPr>
                        <a:t>MahuaMoitra_FB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 dirty="0" err="1">
                          <a:effectLst/>
                          <a:latin typeface="Bahnschrift" panose="020B0502040204020203" pitchFamily="34" charset="0"/>
                          <a:hlinkClick r:id="rId51"/>
                        </a:rPr>
                        <a:t>MahuaMoitra_TW</a:t>
                      </a:r>
                      <a:endParaRPr lang="en-IN" sz="11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52"/>
                        </a:rPr>
                        <a:t>MahuaMoitra_IN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034314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Saket Gokhale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53"/>
                        </a:rPr>
                        <a:t>SaketGokhale_FB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 dirty="0" err="1">
                          <a:effectLst/>
                          <a:latin typeface="Bahnschrift" panose="020B0502040204020203" pitchFamily="34" charset="0"/>
                          <a:hlinkClick r:id="rId54"/>
                        </a:rPr>
                        <a:t>SaketGokhale_TW</a:t>
                      </a:r>
                      <a:endParaRPr lang="en-IN" sz="11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 dirty="0" err="1">
                          <a:effectLst/>
                          <a:latin typeface="Bahnschrift" panose="020B0502040204020203" pitchFamily="34" charset="0"/>
                          <a:hlinkClick r:id="rId55"/>
                        </a:rPr>
                        <a:t>SaketGokhale_IN</a:t>
                      </a:r>
                      <a:endParaRPr lang="en-IN" sz="11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670936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Sushmita Dev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56"/>
                        </a:rPr>
                        <a:t>SushmitaDev_FB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57"/>
                        </a:rPr>
                        <a:t>SushmitaDev_TW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58"/>
                        </a:rPr>
                        <a:t>SushmitaDev_IN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43950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Dr. Santanu Sen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59"/>
                        </a:rPr>
                        <a:t>SantanuSen_FB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 dirty="0" err="1">
                          <a:effectLst/>
                          <a:latin typeface="Bahnschrift" panose="020B0502040204020203" pitchFamily="34" charset="0"/>
                          <a:hlinkClick r:id="rId60"/>
                        </a:rPr>
                        <a:t>SantanuSen_TW</a:t>
                      </a:r>
                      <a:endParaRPr lang="en-IN" sz="11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667829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Mimi Chakraborty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61"/>
                        </a:rPr>
                        <a:t>MimiChakraborty_FB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 dirty="0" err="1">
                          <a:effectLst/>
                          <a:latin typeface="Bahnschrift" panose="020B0502040204020203" pitchFamily="34" charset="0"/>
                          <a:hlinkClick r:id="rId62"/>
                        </a:rPr>
                        <a:t>MimiChakraborty_TW</a:t>
                      </a:r>
                      <a:endParaRPr lang="en-IN" sz="11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63"/>
                        </a:rPr>
                        <a:t>MimiChakraborty_IN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28441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Nussrat Jahan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50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64"/>
                        </a:rPr>
                        <a:t>NussratJahan_FB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65"/>
                        </a:rPr>
                        <a:t>NussratJahan_TW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 dirty="0" err="1">
                          <a:effectLst/>
                          <a:latin typeface="Bahnschrift" panose="020B0502040204020203" pitchFamily="34" charset="0"/>
                          <a:hlinkClick r:id="rId66"/>
                        </a:rPr>
                        <a:t>NussratJahan_IN</a:t>
                      </a:r>
                      <a:endParaRPr lang="en-IN" sz="11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553715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Dr. Sujan Chakraborty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dirty="0">
                          <a:solidFill>
                            <a:srgbClr val="FF0000"/>
                          </a:solidFill>
                          <a:latin typeface="Bahnschrift" panose="020B0502040204020203" pitchFamily="34" charset="0"/>
                        </a:rPr>
                        <a:t>CPI(M)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67"/>
                        </a:rPr>
                        <a:t>SujanChakroborty_FB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68"/>
                        </a:rPr>
                        <a:t>Sujan_TW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69"/>
                        </a:rPr>
                        <a:t>Sujan_IN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 dirty="0" err="1">
                          <a:effectLst/>
                          <a:latin typeface="Bahnschrift" panose="020B0502040204020203" pitchFamily="34" charset="0"/>
                          <a:hlinkClick r:id="rId70"/>
                        </a:rPr>
                        <a:t>Sujan_YT</a:t>
                      </a:r>
                      <a:endParaRPr lang="en-IN" sz="11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482484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Md Salim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dirty="0">
                          <a:solidFill>
                            <a:srgbClr val="FF0000"/>
                          </a:solidFill>
                          <a:latin typeface="Bahnschrift" panose="020B0502040204020203" pitchFamily="34" charset="0"/>
                        </a:rPr>
                        <a:t>CPI(M)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71"/>
                        </a:rPr>
                        <a:t>MdSalim_FB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72"/>
                        </a:rPr>
                        <a:t>MdSalim_TW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189027"/>
                  </a:ext>
                </a:extLst>
              </a:tr>
              <a:tr h="2122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Bahnschrift" panose="020B0502040204020203" pitchFamily="34" charset="0"/>
                        </a:rPr>
                        <a:t>Surjya Kanta Mishra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dirty="0">
                          <a:solidFill>
                            <a:srgbClr val="FF0000"/>
                          </a:solidFill>
                          <a:latin typeface="Bahnschrift" panose="020B0502040204020203" pitchFamily="34" charset="0"/>
                        </a:rPr>
                        <a:t>CPI(M)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73"/>
                        </a:rPr>
                        <a:t>SuryaKanta_FB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74"/>
                        </a:rPr>
                        <a:t>SurjyaKanta_TW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75"/>
                        </a:rPr>
                        <a:t>SurjyaKanta_IN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 dirty="0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sng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831313"/>
                  </a:ext>
                </a:extLst>
              </a:tr>
              <a:tr h="22341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Adhir Ranjan Chowdhury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solidFill>
                            <a:srgbClr val="00B0F0"/>
                          </a:solidFill>
                          <a:effectLst/>
                          <a:highlight>
                            <a:srgbClr val="FFFFFF"/>
                          </a:highlight>
                          <a:latin typeface="Bahnschrift" panose="020B0502040204020203" pitchFamily="34" charset="0"/>
                        </a:rPr>
                        <a:t>INC</a:t>
                      </a:r>
                      <a:endParaRPr lang="en-IN" sz="1100" b="0" i="0" u="none" strike="noStrike" dirty="0">
                        <a:solidFill>
                          <a:srgbClr val="00B0F0"/>
                        </a:solidFill>
                        <a:effectLst/>
                        <a:highlight>
                          <a:srgbClr val="FFFFFF"/>
                        </a:highlight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 dirty="0" err="1">
                          <a:effectLst/>
                          <a:latin typeface="Bahnschrift" panose="020B0502040204020203" pitchFamily="34" charset="0"/>
                          <a:hlinkClick r:id="rId76"/>
                        </a:rPr>
                        <a:t>AdhirRanjan_FB</a:t>
                      </a:r>
                      <a:endParaRPr lang="en-IN" sz="11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sng" strike="noStrike">
                          <a:effectLst/>
                          <a:latin typeface="Bahnschrift" panose="020B0502040204020203" pitchFamily="34" charset="0"/>
                          <a:hlinkClick r:id="rId77"/>
                        </a:rPr>
                        <a:t>AdhirRanjan_TW</a:t>
                      </a:r>
                      <a:endParaRPr lang="en-IN" sz="1100" b="0" i="0" u="sng" strike="noStrike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5018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DA73-FA45-892B-CB6B-0606FAC55D8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95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22CBA63-5002-1071-BBBD-136249C98660}"/>
              </a:ext>
            </a:extLst>
          </p:cNvPr>
          <p:cNvSpPr txBox="1"/>
          <p:nvPr/>
        </p:nvSpPr>
        <p:spPr>
          <a:xfrm>
            <a:off x="136477" y="218365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Bahnschrift" panose="020B0502040204020203" pitchFamily="34" charset="0"/>
              </a:rPr>
              <a:t>Campaign Details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0D1117-E451-7695-B1E3-13E92562E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73535"/>
              </p:ext>
            </p:extLst>
          </p:nvPr>
        </p:nvGraphicFramePr>
        <p:xfrm>
          <a:off x="0" y="1104900"/>
          <a:ext cx="12192001" cy="2324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8821">
                  <a:extLst>
                    <a:ext uri="{9D8B030D-6E8A-4147-A177-3AD203B41FA5}">
                      <a16:colId xmlns:a16="http://schemas.microsoft.com/office/drawing/2014/main" val="1787184474"/>
                    </a:ext>
                  </a:extLst>
                </a:gridCol>
                <a:gridCol w="850232">
                  <a:extLst>
                    <a:ext uri="{9D8B030D-6E8A-4147-A177-3AD203B41FA5}">
                      <a16:colId xmlns:a16="http://schemas.microsoft.com/office/drawing/2014/main" val="940527542"/>
                    </a:ext>
                  </a:extLst>
                </a:gridCol>
                <a:gridCol w="2185737">
                  <a:extLst>
                    <a:ext uri="{9D8B030D-6E8A-4147-A177-3AD203B41FA5}">
                      <a16:colId xmlns:a16="http://schemas.microsoft.com/office/drawing/2014/main" val="1493116987"/>
                    </a:ext>
                  </a:extLst>
                </a:gridCol>
                <a:gridCol w="2185737">
                  <a:extLst>
                    <a:ext uri="{9D8B030D-6E8A-4147-A177-3AD203B41FA5}">
                      <a16:colId xmlns:a16="http://schemas.microsoft.com/office/drawing/2014/main" val="2648554342"/>
                    </a:ext>
                  </a:extLst>
                </a:gridCol>
                <a:gridCol w="2185737">
                  <a:extLst>
                    <a:ext uri="{9D8B030D-6E8A-4147-A177-3AD203B41FA5}">
                      <a16:colId xmlns:a16="http://schemas.microsoft.com/office/drawing/2014/main" val="3980457355"/>
                    </a:ext>
                  </a:extLst>
                </a:gridCol>
                <a:gridCol w="2185737">
                  <a:extLst>
                    <a:ext uri="{9D8B030D-6E8A-4147-A177-3AD203B41FA5}">
                      <a16:colId xmlns:a16="http://schemas.microsoft.com/office/drawing/2014/main" val="2824135991"/>
                    </a:ext>
                  </a:extLst>
                </a:gridCol>
              </a:tblGrid>
              <a:tr h="48373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Campaign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dirty="0">
                          <a:latin typeface="Bahnschrift" panose="020B0502040204020203" pitchFamily="34" charset="0"/>
                        </a:rPr>
                        <a:t>Party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dirty="0">
                          <a:latin typeface="Bahnschrift" panose="020B0502040204020203" pitchFamily="34" charset="0"/>
                        </a:rPr>
                        <a:t>Facebook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dirty="0">
                          <a:latin typeface="Bahnschrift" panose="020B0502040204020203" pitchFamily="34" charset="0"/>
                        </a:rPr>
                        <a:t>Twitter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dirty="0">
                          <a:latin typeface="Bahnschrift" panose="020B0502040204020203" pitchFamily="34" charset="0"/>
                        </a:rPr>
                        <a:t>Instagram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dirty="0">
                          <a:latin typeface="Bahnschrift" panose="020B0502040204020203" pitchFamily="34" charset="0"/>
                        </a:rPr>
                        <a:t>YouTube Link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189082"/>
                  </a:ext>
                </a:extLst>
              </a:tr>
              <a:tr h="368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i="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Trinamoole </a:t>
                      </a:r>
                      <a:r>
                        <a:rPr lang="en-IN" sz="1400" i="0" dirty="0" err="1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Nabo</a:t>
                      </a:r>
                      <a:r>
                        <a:rPr lang="en-IN" sz="1400" i="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Jowar</a:t>
                      </a:r>
                      <a:endParaRPr lang="en-IN" sz="1400" b="0" i="0" u="none" strike="noStrike" dirty="0">
                        <a:solidFill>
                          <a:srgbClr val="222222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u="sng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2"/>
                        </a:rPr>
                        <a:t>TrinamooleNaboJowar_FB</a:t>
                      </a:r>
                      <a:endParaRPr lang="en-IN" sz="1400" u="sng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u="sng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3"/>
                        </a:rPr>
                        <a:t>TMCNaboJowar_TW</a:t>
                      </a:r>
                      <a:endParaRPr lang="en-IN" sz="1400" u="sng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u="sng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4"/>
                        </a:rPr>
                        <a:t>Trinamoolenabojowar_IN</a:t>
                      </a:r>
                      <a:endParaRPr lang="en-IN" sz="1400" u="sng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u="sng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5"/>
                        </a:rPr>
                        <a:t>TrinamooleNaboJowar_YT</a:t>
                      </a:r>
                      <a:endParaRPr lang="en-IN" sz="1400" u="sng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431293"/>
                  </a:ext>
                </a:extLst>
              </a:tr>
              <a:tr h="368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i="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Banglar </a:t>
                      </a:r>
                      <a:r>
                        <a:rPr lang="en-IN" sz="1400" i="0" dirty="0" err="1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Gorbo</a:t>
                      </a:r>
                      <a:r>
                        <a:rPr lang="en-IN" sz="1400" i="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 Mamata</a:t>
                      </a:r>
                      <a:endParaRPr lang="en-IN" sz="1400" b="0" i="0" u="none" strike="noStrike" dirty="0">
                        <a:solidFill>
                          <a:srgbClr val="222222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</a:rPr>
                        <a:t>AITC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u="sng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6"/>
                        </a:rPr>
                        <a:t>BanglarGorboMamata_FB</a:t>
                      </a:r>
                      <a:endParaRPr lang="en-IN" sz="1400" u="sng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u="sng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7"/>
                        </a:rPr>
                        <a:t>BanglarGorboMB_TW</a:t>
                      </a:r>
                      <a:endParaRPr lang="en-IN" sz="1400" u="sng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u="sng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8"/>
                        </a:rPr>
                        <a:t>BanglarGorboMamata_IN</a:t>
                      </a:r>
                      <a:endParaRPr lang="en-IN" sz="1400" u="sng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u="sng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9"/>
                        </a:rPr>
                        <a:t>BanglarGorboMamata_YT</a:t>
                      </a:r>
                      <a:endParaRPr lang="en-IN" sz="1400" u="sng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197404"/>
                  </a:ext>
                </a:extLst>
              </a:tr>
              <a:tr h="368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i="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Nirmamata</a:t>
                      </a:r>
                      <a:endParaRPr lang="en-IN" sz="1400" b="0" i="0" u="none" strike="noStrike" dirty="0">
                        <a:solidFill>
                          <a:srgbClr val="222222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</a:rPr>
                        <a:t>BJP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u="sng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0"/>
                        </a:rPr>
                        <a:t>Nirmamata_FB</a:t>
                      </a:r>
                      <a:endParaRPr lang="en-IN" sz="1400" u="sng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i="0" u="sng" dirty="0" err="1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  <a:hlinkClick r:id="rId11"/>
                        </a:rPr>
                        <a:t>Nirmamata_YT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223312"/>
                  </a:ext>
                </a:extLst>
              </a:tr>
              <a:tr h="368073">
                <a:tc>
                  <a:txBody>
                    <a:bodyPr/>
                    <a:lstStyle/>
                    <a:p>
                      <a:pPr algn="ctr" fontAlgn="ctr"/>
                      <a:r>
                        <a:rPr lang="as-IN" sz="1400" i="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আর নয় অন্যায় 2.0</a:t>
                      </a:r>
                      <a:endParaRPr lang="en-IN" sz="1400" b="0" i="0" u="none" strike="noStrike" dirty="0">
                        <a:solidFill>
                          <a:srgbClr val="222222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</a:rPr>
                        <a:t>BJP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u="sng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2"/>
                        </a:rPr>
                        <a:t>AarNoyAnnayy_FB</a:t>
                      </a:r>
                      <a:endParaRPr lang="en-IN" sz="1400" u="sng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987225"/>
                  </a:ext>
                </a:extLst>
              </a:tr>
              <a:tr h="3680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i="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Red Volunteers</a:t>
                      </a:r>
                      <a:endParaRPr lang="en-IN" sz="1400" b="0" i="0" u="none" strike="noStrike" dirty="0">
                        <a:solidFill>
                          <a:srgbClr val="222222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</a:rPr>
                        <a:t>BJP</a:t>
                      </a: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u="sng" dirty="0" err="1">
                          <a:solidFill>
                            <a:srgbClr val="1155CC"/>
                          </a:solidFill>
                          <a:effectLst/>
                          <a:latin typeface="Bahnschrift" panose="020B0502040204020203" pitchFamily="34" charset="0"/>
                          <a:hlinkClick r:id="rId13"/>
                        </a:rPr>
                        <a:t>RedVolunteers_FB</a:t>
                      </a:r>
                      <a:endParaRPr lang="en-IN" sz="1400" u="sng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0" marR="0" marT="19050" marB="1905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i="0" u="sng" dirty="0" err="1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  <a:hlinkClick r:id="rId14"/>
                        </a:rPr>
                        <a:t>RedVolunteers_TW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i="0" u="sng" dirty="0" err="1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  <a:hlinkClick r:id="rId15"/>
                        </a:rPr>
                        <a:t>RedVolunteers_IN</a:t>
                      </a:r>
                      <a:endParaRPr lang="en-IN" sz="1400" b="0" i="0" u="sng" strike="noStrike" dirty="0">
                        <a:solidFill>
                          <a:srgbClr val="1155CC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sng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618" marR="4618" marT="4618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35052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D45A0-8D2E-DEF5-73E6-F00242B8E8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  <a:tabLst>
                <a:tab pos="1731010" algn="l"/>
                <a:tab pos="4219575" algn="l"/>
                <a:tab pos="5652770" algn="l"/>
              </a:tabLst>
            </a:pPr>
            <a:r>
              <a:rPr lang="en-US" spc="-5" dirty="0"/>
              <a:t>SMA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2594-7C41-1F54-D5F7-22534E15C0F7}"/>
              </a:ext>
            </a:extLst>
          </p:cNvPr>
          <p:cNvSpPr txBox="1"/>
          <p:nvPr/>
        </p:nvSpPr>
        <p:spPr>
          <a:xfrm>
            <a:off x="0" y="2054227"/>
            <a:ext cx="12223526" cy="2800767"/>
          </a:xfrm>
          <a:prstGeom prst="rect">
            <a:avLst/>
          </a:prstGeom>
          <a:solidFill>
            <a:srgbClr val="20386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Section 1.1: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Cambria" panose="02040503050406030204" pitchFamily="18" charset="0"/>
              </a:rPr>
              <a:t> Party Official Pages</a:t>
            </a:r>
            <a:r>
              <a:rPr lang="en-IN" sz="4800" kern="0" dirty="0">
                <a:solidFill>
                  <a:prstClr val="white"/>
                </a:solidFill>
                <a:latin typeface="Bahnschrift" panose="020B0502040204020203" pitchFamily="34" charset="0"/>
                <a:ea typeface="Cambria" panose="02040503050406030204" pitchFamily="18" charset="0"/>
              </a:rPr>
              <a:t>-Summary</a:t>
            </a:r>
            <a:endParaRPr kumimoji="0" lang="en-IN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9B8F7-CFFC-19BB-A386-B87AAE1E005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92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4715511|-15368417|-11851413|-11645362|Markido&quot;,&quot;Id&quot;:&quot;67090ce73042413e44a0cc5a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35914</TotalTime>
  <Words>6394</Words>
  <Application>Microsoft Office PowerPoint</Application>
  <PresentationFormat>Widescreen</PresentationFormat>
  <Paragraphs>2474</Paragraphs>
  <Slides>85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Bahnschrift</vt:lpstr>
      <vt:lpstr>Banchrift</vt:lpstr>
      <vt:lpstr>Calibri</vt:lpstr>
      <vt:lpstr>Office Theme</vt:lpstr>
      <vt:lpstr>SMA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</vt:lpstr>
      <vt:lpstr>SMA</vt:lpstr>
      <vt:lpstr>Party Official Pages Overview</vt:lpstr>
      <vt:lpstr>SMA</vt:lpstr>
      <vt:lpstr>Party Official Pages (7 DMA)</vt:lpstr>
      <vt:lpstr>Party Official Pages (7 DMA)</vt:lpstr>
      <vt:lpstr>Party Official Pages (7 DMA)</vt:lpstr>
      <vt:lpstr>Party Official Pages (7 DMA)</vt:lpstr>
      <vt:lpstr>SMA</vt:lpstr>
      <vt:lpstr>Party Official Pages Weekly Performance</vt:lpstr>
      <vt:lpstr>PowerPoint Presentation</vt:lpstr>
      <vt:lpstr>SMA</vt:lpstr>
      <vt:lpstr>Party Official Pages Weekly Performance</vt:lpstr>
      <vt:lpstr>Party Official Pages Weekly Performance</vt:lpstr>
      <vt:lpstr>SMA</vt:lpstr>
      <vt:lpstr>Party Official Pages Weekly Performance</vt:lpstr>
      <vt:lpstr>Party Official Pages Weekly Performance</vt:lpstr>
      <vt:lpstr>SMA</vt:lpstr>
      <vt:lpstr>Party Official Pages Weekly Performance</vt:lpstr>
      <vt:lpstr>Party Official Pages Weekly Performance</vt:lpstr>
      <vt:lpstr>SMA</vt:lpstr>
      <vt:lpstr>SMA</vt:lpstr>
      <vt:lpstr>PowerPoint Presentation</vt:lpstr>
      <vt:lpstr>PowerPoint Presentation</vt:lpstr>
      <vt:lpstr>PowerPoint Presentation</vt:lpstr>
      <vt:lpstr>PowerPoint Presentation</vt:lpstr>
      <vt:lpstr>SMA</vt:lpstr>
      <vt:lpstr>Top Leaders Official Pages Overview - Overall</vt:lpstr>
      <vt:lpstr>Top Leaders Official Pages Overview – Last 7 Days</vt:lpstr>
      <vt:lpstr>SMA</vt:lpstr>
      <vt:lpstr>Top Leader Official Pages (7 DMA)</vt:lpstr>
      <vt:lpstr>Top Leader Official Pages (7 DMA)</vt:lpstr>
      <vt:lpstr>Top Leader Official Pages (7 DMA)</vt:lpstr>
      <vt:lpstr>Top Leader Official Pages (7 DMA)</vt:lpstr>
      <vt:lpstr>SMA</vt:lpstr>
      <vt:lpstr>SMA</vt:lpstr>
      <vt:lpstr>PowerPoint Presentation</vt:lpstr>
      <vt:lpstr>PowerPoint Presentation</vt:lpstr>
      <vt:lpstr>PowerPoint Presentation</vt:lpstr>
      <vt:lpstr>SMA</vt:lpstr>
      <vt:lpstr>PowerPoint Presentation</vt:lpstr>
      <vt:lpstr>PowerPoint Presentation</vt:lpstr>
      <vt:lpstr>PowerPoint Presentation</vt:lpstr>
      <vt:lpstr>SMA</vt:lpstr>
      <vt:lpstr>PowerPoint Presentation</vt:lpstr>
      <vt:lpstr>PowerPoint Presentation</vt:lpstr>
      <vt:lpstr>PowerPoint Presentation</vt:lpstr>
      <vt:lpstr>PowerPoint Presentation</vt:lpstr>
      <vt:lpstr>SMA</vt:lpstr>
      <vt:lpstr>PowerPoint Presentation</vt:lpstr>
      <vt:lpstr>PowerPoint Presentation</vt:lpstr>
      <vt:lpstr>PowerPoint Presentation</vt:lpstr>
      <vt:lpstr>SMA</vt:lpstr>
      <vt:lpstr>PowerPoint Presentation</vt:lpstr>
      <vt:lpstr>PowerPoint Presentation</vt:lpstr>
      <vt:lpstr>PowerPoint Presentation</vt:lpstr>
      <vt:lpstr>SMA</vt:lpstr>
      <vt:lpstr>SMA</vt:lpstr>
      <vt:lpstr>PowerPoint Presentation</vt:lpstr>
      <vt:lpstr>PowerPoint Presentation</vt:lpstr>
      <vt:lpstr>PowerPoint Presentation</vt:lpstr>
      <vt:lpstr>SMA</vt:lpstr>
      <vt:lpstr>PowerPoint Presentation</vt:lpstr>
      <vt:lpstr>PowerPoint Presentation</vt:lpstr>
      <vt:lpstr>PowerPoint Presentation</vt:lpstr>
      <vt:lpstr>PowerPoint Presentation</vt:lpstr>
      <vt:lpstr>SMA</vt:lpstr>
      <vt:lpstr>PowerPoint Presentation</vt:lpstr>
      <vt:lpstr>PowerPoint Presentation</vt:lpstr>
      <vt:lpstr>PowerPoint Presentation</vt:lpstr>
      <vt:lpstr>SMA</vt:lpstr>
      <vt:lpstr>PowerPoint Presentation</vt:lpstr>
      <vt:lpstr>PowerPoint Presentation</vt:lpstr>
      <vt:lpstr>PowerPoint Presentation</vt:lpstr>
      <vt:lpstr>SMA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Data Central IPAC</dc:creator>
  <cp:lastModifiedBy>Data Campaign IPAC</cp:lastModifiedBy>
  <cp:revision>168</cp:revision>
  <dcterms:created xsi:type="dcterms:W3CDTF">2023-10-16T06:29:31Z</dcterms:created>
  <dcterms:modified xsi:type="dcterms:W3CDTF">2024-10-11T14:16:04Z</dcterms:modified>
</cp:coreProperties>
</file>